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cadd96aa784ac7" /><Relationship Type="http://schemas.openxmlformats.org/officeDocument/2006/relationships/extended-properties" Target="/docProps/app.xml" Id="Rd300e9bb0eea485a" /><Relationship Type="http://schemas.openxmlformats.org/officeDocument/2006/relationships/officeDocument" Target="/ppt/presentation.xml" Id="R351ded66de794c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a0ec2ad46a440a7"/>
  </p:sldMasterIdLst>
  <p:notesMasterIdLst>
    <p:notesMasterId xmlns:r="http://schemas.openxmlformats.org/officeDocument/2006/relationships" r:id="R6c47a073a80c4676"/>
  </p:notesMasterIdLst>
  <p:sldIdLst>
    <p:sldId xmlns:r="http://schemas.openxmlformats.org/officeDocument/2006/relationships" id="256" r:id="R918b69c483f1495a"/>
    <p:sldId xmlns:r="http://schemas.openxmlformats.org/officeDocument/2006/relationships" id="257" r:id="R7505682298a74e1a"/>
    <p:sldId xmlns:r="http://schemas.openxmlformats.org/officeDocument/2006/relationships" id="258" r:id="Rf977f775b82e4acd"/>
    <p:sldId xmlns:r="http://schemas.openxmlformats.org/officeDocument/2006/relationships" id="259" r:id="Re1c4ae6086224357"/>
    <p:sldId xmlns:r="http://schemas.openxmlformats.org/officeDocument/2006/relationships" id="260" r:id="R1cc73333f34d4917"/>
    <p:sldId xmlns:r="http://schemas.openxmlformats.org/officeDocument/2006/relationships" id="261" r:id="Rf423e5c9410540d5"/>
    <p:sldId xmlns:r="http://schemas.openxmlformats.org/officeDocument/2006/relationships" id="262" r:id="R714f26535c994a09"/>
    <p:sldId xmlns:r="http://schemas.openxmlformats.org/officeDocument/2006/relationships" id="263" r:id="Ra6243ef3f5924d9e"/>
    <p:sldId xmlns:r="http://schemas.openxmlformats.org/officeDocument/2006/relationships" id="264" r:id="R520bae47452542a0"/>
    <p:sldId xmlns:r="http://schemas.openxmlformats.org/officeDocument/2006/relationships" id="265" r:id="R335c08106da54036"/>
    <p:sldId xmlns:r="http://schemas.openxmlformats.org/officeDocument/2006/relationships" id="266" r:id="Rfef505d8fbc44869"/>
    <p:sldId xmlns:r="http://schemas.openxmlformats.org/officeDocument/2006/relationships" id="267" r:id="R93de48db9f874b45"/>
    <p:sldId xmlns:r="http://schemas.openxmlformats.org/officeDocument/2006/relationships" id="268" r:id="R5985b1578826447e"/>
    <p:sldId xmlns:r="http://schemas.openxmlformats.org/officeDocument/2006/relationships" id="269" r:id="R87a5719841e24d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b9077c9b7c742a1" /><Relationship Type="http://schemas.openxmlformats.org/officeDocument/2006/relationships/slideMaster" Target="/ppt/slideMasters/slideMaster1.xml" Id="R4a0ec2ad46a440a7" /><Relationship Type="http://schemas.openxmlformats.org/officeDocument/2006/relationships/notesMaster" Target="/ppt/notesMasters/notesMaster1.xml" Id="R6c47a073a80c4676" /><Relationship Type="http://schemas.openxmlformats.org/officeDocument/2006/relationships/presProps" Target="/ppt/presProps.xml" Id="R190121df39324896" /><Relationship Type="http://schemas.openxmlformats.org/officeDocument/2006/relationships/tableStyles" Target="/ppt/tableStyles.xml" Id="Rf0cba9b4bd5c44ba" /><Relationship Type="http://schemas.openxmlformats.org/officeDocument/2006/relationships/slide" Target="/ppt/slides/slide1.xml" Id="R918b69c483f1495a" /><Relationship Type="http://schemas.openxmlformats.org/officeDocument/2006/relationships/slide" Target="/ppt/slides/slide2.xml" Id="R7505682298a74e1a" /><Relationship Type="http://schemas.openxmlformats.org/officeDocument/2006/relationships/slide" Target="/ppt/slides/slide3.xml" Id="Rf977f775b82e4acd" /><Relationship Type="http://schemas.openxmlformats.org/officeDocument/2006/relationships/slide" Target="/ppt/slides/slide4.xml" Id="Re1c4ae6086224357" /><Relationship Type="http://schemas.openxmlformats.org/officeDocument/2006/relationships/slide" Target="/ppt/slides/slide5.xml" Id="R1cc73333f34d4917" /><Relationship Type="http://schemas.openxmlformats.org/officeDocument/2006/relationships/slide" Target="/ppt/slides/slide6.xml" Id="Rf423e5c9410540d5" /><Relationship Type="http://schemas.openxmlformats.org/officeDocument/2006/relationships/slide" Target="/ppt/slides/slide7.xml" Id="R714f26535c994a09" /><Relationship Type="http://schemas.openxmlformats.org/officeDocument/2006/relationships/slide" Target="/ppt/slides/slide8.xml" Id="Ra6243ef3f5924d9e" /><Relationship Type="http://schemas.openxmlformats.org/officeDocument/2006/relationships/slide" Target="/ppt/slides/slide9.xml" Id="R520bae47452542a0" /><Relationship Type="http://schemas.openxmlformats.org/officeDocument/2006/relationships/slide" Target="/ppt/slides/slide10.xml" Id="R335c08106da54036" /><Relationship Type="http://schemas.openxmlformats.org/officeDocument/2006/relationships/slide" Target="/ppt/slides/slide11.xml" Id="Rfef505d8fbc44869" /><Relationship Type="http://schemas.openxmlformats.org/officeDocument/2006/relationships/slide" Target="/ppt/slides/slide12.xml" Id="R93de48db9f874b45" /><Relationship Type="http://schemas.openxmlformats.org/officeDocument/2006/relationships/slide" Target="/ppt/slides/slide13.xml" Id="R5985b1578826447e" /><Relationship Type="http://schemas.openxmlformats.org/officeDocument/2006/relationships/slide" Target="/ppt/slides/slide14.xml" Id="R87a5719841e24d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8235bf0f65462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ef91e602ad4c78" /><Relationship Type="http://schemas.openxmlformats.org/officeDocument/2006/relationships/notesMaster" Target="/ppt/notesMasters/notesMaster1.xml" Id="Re1394a5ecead4f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ef996de5d68450d" /><Relationship Type="http://schemas.openxmlformats.org/officeDocument/2006/relationships/notesMaster" Target="/ppt/notesMasters/notesMaster1.xml" Id="Rced191be2d5343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d7823613f344cc" /><Relationship Type="http://schemas.openxmlformats.org/officeDocument/2006/relationships/notesMaster" Target="/ppt/notesMasters/notesMaster1.xml" Id="Rddb807bfd4b24a2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d069f4953834fed" /><Relationship Type="http://schemas.openxmlformats.org/officeDocument/2006/relationships/notesMaster" Target="/ppt/notesMasters/notesMaster1.xml" Id="Ra89dac4484124a0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bc13df0b41438f" /><Relationship Type="http://schemas.openxmlformats.org/officeDocument/2006/relationships/notesMaster" Target="/ppt/notesMasters/notesMaster1.xml" Id="R19017e9e5d0b43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c1dc0654634b51" /><Relationship Type="http://schemas.openxmlformats.org/officeDocument/2006/relationships/notesMaster" Target="/ppt/notesMasters/notesMaster1.xml" Id="R742e8b37cca141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16b5a580610417c" /><Relationship Type="http://schemas.openxmlformats.org/officeDocument/2006/relationships/notesMaster" Target="/ppt/notesMasters/notesMaster1.xml" Id="R9c328482ab094ca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deb7c32c2cc40ca" /><Relationship Type="http://schemas.openxmlformats.org/officeDocument/2006/relationships/notesMaster" Target="/ppt/notesMasters/notesMaster1.xml" Id="R725807cbea3940c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6013bc6439e46e8" /><Relationship Type="http://schemas.openxmlformats.org/officeDocument/2006/relationships/notesMaster" Target="/ppt/notesMasters/notesMaster1.xml" Id="R88d4d526c537476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20cb46ed17541b2" /><Relationship Type="http://schemas.openxmlformats.org/officeDocument/2006/relationships/notesMaster" Target="/ppt/notesMasters/notesMaster1.xml" Id="R1a3b2b8a5cf64a3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0477a349b4945b4" /><Relationship Type="http://schemas.openxmlformats.org/officeDocument/2006/relationships/notesMaster" Target="/ppt/notesMasters/notesMaster1.xml" Id="R315e4e882988449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23eee0ccb4b475a" /><Relationship Type="http://schemas.openxmlformats.org/officeDocument/2006/relationships/notesMaster" Target="/ppt/notesMasters/notesMaster1.xml" Id="R0eb83d6c361440a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254549a43ea46ed" /><Relationship Type="http://schemas.openxmlformats.org/officeDocument/2006/relationships/notesMaster" Target="/ppt/notesMasters/notesMaster1.xml" Id="R267847d030b14aa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30a17b15d5b48c4" /><Relationship Type="http://schemas.openxmlformats.org/officeDocument/2006/relationships/notesMaster" Target="/ppt/notesMasters/notesMaster1.xml" Id="R5d65ac6593c046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new birth by holding the sinner's faith and the Spirit's life-giving action together. In conversion, the distinct actions meet.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Shield/neocities-fireprooofcommentaries/rc3/09_Youth_Resources/Found/Video_Plans/Session_11_Assets/Found-11-One-Birth-Many-Realities-Storyboard-v1.png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whether origin, family, identity, inheritance, and future arrive as unrelated benefits or as dimensions of one new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Shield/neocities-fireprooofcommentaries/rc3/09_Youth_Resources/Found/Student_Handouts/RC3-Found-Handout-11-NewBirth.pdf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keepsake illustration to establish one real beginning. Do not let the analogy replace Jesus' language of birth by the Spirit.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Shield/neocities-fireprooofcommentaries/rc3/09_Youth_Resources/Found/Video_Plans/Found-11-Illustrative-Video-Plan.md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Shield/neocities-fireprooofcommentaries/rc3/09_Youth_Resources/Found/Video_Plans/Session_11_Assets/Found-11-One-Birth-Many-Realities-Storyboard-v1.png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Show how one birth establishes several connected realities. The point is unity, not sentiment about family memories.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Shield/neocities-fireprooofcommentaries/rc3/09_Youth_Resources/Found/Video_Plans/Found-11-Illustrative-Video-Plan.md</a:t>
            </a:r>
          </a:p>
          <a:p xmlns:a="http://schemas.openxmlformats.org/drawingml/2006/main">
            <a:r>
              <a:t>- /Volumes/T7 Shield/neocities-fireprooofcommentaries/rc3/09_Youth_Resources/Found/Video_Plans/Session_11_Assets/Found-11-One-Birth-Many-Realities-Storyboard-v1.png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 the big idea with the curriculum's exact order: the sinner believes; the Spirit gives life.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Shield/neocities-fireprooofcommentaries/rc3/09_Youth_Resources/Found/Student_Handouts/RC3-Found-Handout-11-NewBirth.pdf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Faith does not regenerate, and the Spirit does not believe. The sinner receives Christ; the Spirit gives what faith cannot produce.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Shield/neocities-fireprooofcommentaries/rc3/09_Youth_Resources/Found/Student_Handouts/RC3-Found-Handout-11-NewBirth.pdf</a:t>
            </a:r>
          </a:p>
          <a:p xmlns:a="http://schemas.openxmlformats.org/drawingml/2006/main">
            <a:r>
              <a:t>- /Volumes/T7 Shield/neocities-fireprooofcommentaries/rc3/09_Youth_Resources/Found/Video_Plans/Session_11_Assets/Found-11-One-Birth-Many-Realities-Storyboard-v1.png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Regeneration is inseparable from union with Christ. Life is not a detachable substance placed inside someone apart from Jesus.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Shield/neocities-fireprooofcommentaries/rc3/09_Youth_Resources/Found/Student_Handouts/RC3-Found-Handout-11-NewBirth.pdf</a:t>
            </a:r>
          </a:p>
          <a:p xmlns:a="http://schemas.openxmlformats.org/drawingml/2006/main">
            <a:r>
              <a:t>- /Volumes/T7 Shield/neocities-fireprooofcommentaries/rc3/09_Youth_Resources/Found/Video_Plans/Session_11_Assets/Found-11-One-Birth-Many-Realities-Storyboard-v1.png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Distinguish new birth as new origin from new creation as new existence. The same person remains but belongs to Christ's new humanity.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Shield/neocities-fireprooofcommentaries/rc3/09_Youth_Resources/Found/Student_Handouts/RC3-Found-Handout-11-NewBirth.pdf</a:t>
            </a:r>
          </a:p>
          <a:p xmlns:a="http://schemas.openxmlformats.org/drawingml/2006/main">
            <a:r>
              <a:t>- /Volumes/T7 Shield/neocities-fireprooofcommentaries/rc3/09_Youth_Resources/Found/Video_Plans/Session_11_Assets/Found-11-One-Birth-Many-Realities-Storyboard-v1.png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Eternal life is the risen Son's life shared now. The mortal body may die, but resurrection will bodily complete what began.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Shield/neocities-fireprooofcommentaries/rc3/09_Youth_Resources/Found/Student_Handouts/RC3-Found-Handout-11-NewBirth.pdf</a:t>
            </a:r>
          </a:p>
          <a:p xmlns:a="http://schemas.openxmlformats.org/drawingml/2006/main">
            <a:r>
              <a:t>- /Volumes/T7 Shield/neocities-fireprooofcommentaries/rc3/09_Youth_Resources/Found/Video_Plans/Session_11_Assets/Found-11-One-Birth-Many-Realities-Storyboard-v1.png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six dimensions as one saving event. Do not turn them into a stopwatch sequence or separate transactions.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Shield/neocities-fireprooofcommentaries/rc3/09_Youth_Resources/Found/Student_Handouts/RC3-Found-Handout-11-NewBirth.pdf</a:t>
            </a:r>
          </a:p>
          <a:p xmlns:a="http://schemas.openxmlformats.org/drawingml/2006/main">
            <a:r>
              <a:t>- /Volumes/T7 Shield/neocities-fireprooofcommentaries/rc3/09_Youth_Resources/Found/Visual_Theology/Found-11-Visual-Theology.png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Guard union carefully. Believers share Christ's risen human life without being absorbed into God or receiving divine aseity.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Shield/neocities-fireprooofcommentaries/rc3/09_Youth_Resources/Found/Student_Handouts/RC3-Found-Handout-11-NewBirth.pdf</a:t>
            </a:r>
          </a:p>
          <a:p xmlns:a="http://schemas.openxmlformats.org/drawingml/2006/main">
            <a:r>
              <a:t>- /Volumes/T7 Shield/neocities-fireprooofcommentaries/rc3/09_Youth_Resources/Found/Video_Plans/Session_11_Assets/Found-11-One-Birth-Many-Realities-Storyboard-v1.png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Correct both errors: faith does not create life, and the Spirit does not perform faith. Do not place regeneration before saving faith.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Shield/neocities-fireprooofcommentaries/rc3/09_Youth_Resources/Found/Student_Handouts/RC3-Found-Handout-11-NewBirth.pdf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leader-guide follow-ups to distinguish each doctrine while preserving their unity in Christ.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memory verse together. Offer private conversation without automatic reassurance or a manufactured decision.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/Volumes/T7 Shield/neocities-fireprooofcommentaries/rc3/09_Youth_Resources/Found/Leader_Guides/RC3-Found-Leader-11-NewBirth.pdf</a:t>
            </a:r>
          </a:p>
          <a:p xmlns:a="http://schemas.openxmlformats.org/drawingml/2006/main">
            <a:r>
              <a:t>- /Volumes/T7 Shield/neocities-fireprooofcommentaries/rc3/09_Youth_Resources/Found/Student_Handouts/RC3-Found-Handout-11-NewBirth.pdf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6994f88a90453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7c92c527804fb2" /><Relationship Type="http://schemas.openxmlformats.org/officeDocument/2006/relationships/slideLayout" Target="/ppt/slideLayouts/slideLayout1.xml" Id="R3cb4bbff14b041c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b4bbff14b041c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482d4559f84672" /><Relationship Type="http://schemas.openxmlformats.org/officeDocument/2006/relationships/image" Target="/ppt/media/image.png" Id="R922dba18013046bd" /><Relationship Type="http://schemas.openxmlformats.org/officeDocument/2006/relationships/notesSlide" Target="/ppt/notesSlides/notesSlide1.xml" Id="R459aa950e2e647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83f6c50503447b" /><Relationship Type="http://schemas.openxmlformats.org/officeDocument/2006/relationships/notesSlide" Target="/ppt/notesSlides/notesSlide2.xml" Id="R0d706db0d26f47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9df6a4156a461c" /><Relationship Type="http://schemas.openxmlformats.org/officeDocument/2006/relationships/image" Target="/ppt/media/image2.png" Id="R1cae342b78154c68" /><Relationship Type="http://schemas.openxmlformats.org/officeDocument/2006/relationships/notesSlide" Target="/ppt/notesSlides/notesSlide3.xml" Id="Reebda62012604f9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32ef35010241a5" /><Relationship Type="http://schemas.openxmlformats.org/officeDocument/2006/relationships/image" Target="/ppt/media/image3.png" Id="R3c718ec3d2424091" /><Relationship Type="http://schemas.openxmlformats.org/officeDocument/2006/relationships/notesSlide" Target="/ppt/notesSlides/notesSlide4.xml" Id="R77ba2c11dd974a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11e0c696d64190" /><Relationship Type="http://schemas.openxmlformats.org/officeDocument/2006/relationships/image" Target="/ppt/media/image4.png" Id="Rb118f64c539841fd" /><Relationship Type="http://schemas.openxmlformats.org/officeDocument/2006/relationships/notesSlide" Target="/ppt/notesSlides/notesSlide5.xml" Id="Rbb29758273104a7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6a7ad5594946c5" /><Relationship Type="http://schemas.openxmlformats.org/officeDocument/2006/relationships/image" Target="/ppt/media/image5.png" Id="R870bd629638649de" /><Relationship Type="http://schemas.openxmlformats.org/officeDocument/2006/relationships/notesSlide" Target="/ppt/notesSlides/notesSlide6.xml" Id="R7247833fffb240d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6b9eac1b8b498c" /><Relationship Type="http://schemas.openxmlformats.org/officeDocument/2006/relationships/image" Target="/ppt/media/image6.png" Id="R16d6ebdfa5674ee0" /><Relationship Type="http://schemas.openxmlformats.org/officeDocument/2006/relationships/notesSlide" Target="/ppt/notesSlides/notesSlide7.xml" Id="R6d6e101c3a5743c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9c21fa01ef422a" /><Relationship Type="http://schemas.openxmlformats.org/officeDocument/2006/relationships/image" Target="/ppt/media/image7.png" Id="R2d0eab0dfead4460" /><Relationship Type="http://schemas.openxmlformats.org/officeDocument/2006/relationships/notesSlide" Target="/ppt/notesSlides/notesSlide8.xml" Id="Rcf8ea2f9a2fc480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d8f5c7dfa0408c" /><Relationship Type="http://schemas.openxmlformats.org/officeDocument/2006/relationships/image" Target="/ppt/media/image8.png" Id="R4a267978f8b04d04" /><Relationship Type="http://schemas.openxmlformats.org/officeDocument/2006/relationships/notesSlide" Target="/ppt/notesSlides/notesSlide9.xml" Id="Rea30f6b6ee2f49b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733d1e387841be" /><Relationship Type="http://schemas.openxmlformats.org/officeDocument/2006/relationships/notesSlide" Target="/ppt/notesSlides/notesSlide10.xml" Id="R81b3f34173354b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a45ecfcd97401c" /><Relationship Type="http://schemas.openxmlformats.org/officeDocument/2006/relationships/image" Target="/ppt/media/image9.png" Id="R9473d73444104686" /><Relationship Type="http://schemas.openxmlformats.org/officeDocument/2006/relationships/notesSlide" Target="/ppt/notesSlides/notesSlide11.xml" Id="R6d3d0b842a6945f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fc6e60e4b84bab" /><Relationship Type="http://schemas.openxmlformats.org/officeDocument/2006/relationships/notesSlide" Target="/ppt/notesSlides/notesSlide12.xml" Id="R4d78a3780a92469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dc5bee0ed54a41" /><Relationship Type="http://schemas.openxmlformats.org/officeDocument/2006/relationships/notesSlide" Target="/ppt/notesSlides/notesSlide13.xml" Id="Rb960462469da47c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00d0c843b4e87" /><Relationship Type="http://schemas.openxmlformats.org/officeDocument/2006/relationships/image" Target="/ppt/media/image10.png" Id="R217e6712d6094d92" /><Relationship Type="http://schemas.openxmlformats.org/officeDocument/2006/relationships/notesSlide" Target="/ppt/notesSlides/notesSlide14.xml" Id="R85b40abaaafe420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2dba18013046bd"/>
          <a:srcRect xmlns:a="http://schemas.openxmlformats.org/drawingml/2006/main" l="0" t="1291" r="0" b="129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81750" y="704850"/>
            <a:ext cx="5334000" cy="44862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158A50-DC87-481A-9013-1A89A761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4350"/>
            <a:ext cx="5715000" cy="4867275"/>
          </a:xfrm>
          <a:prstGeom xmlns:a="http://schemas.openxmlformats.org/drawingml/2006/main" prst="roundRect">
            <a:avLst>
              <a:gd name="adj" fmla="val 1566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4DF601-921E-403C-A050-0D13DD83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667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7D989"/>
                </a:solidFill>
              </a:defRPr>
            </a:pPr>
            <a:r>
              <a:rPr sz="1275" b="1" i="0">
                <a:solidFill>
                  <a:srgbClr val="F7D989"/>
                </a:solidFill>
              </a:rPr>
              <a:t>RC3 • LIFE IN CHRIST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C040C-B79D-4764-A9AB-4B1F1F5E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57275"/>
            <a:ext cx="4572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650" b="1" i="0">
                <a:solidFill>
                  <a:srgbClr val="FAF4E6"/>
                </a:solidFill>
              </a:defRPr>
            </a:pPr>
            <a:r>
              <a:rPr sz="4650" b="1" i="0">
                <a:solidFill>
                  <a:srgbClr val="FAF4E6"/>
                </a:solidFill>
              </a:rPr>
              <a:t>FOUND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BE643F-2C34-4048-846E-02A7B32BB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E9AA2F"/>
                </a:solidFill>
              </a:defRPr>
            </a:pPr>
            <a:r>
              <a:rPr sz="1800" b="1" i="0">
                <a:solidFill>
                  <a:srgbClr val="E9AA2F"/>
                </a:solidFill>
              </a:rPr>
              <a:t>SESSION 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97A0E1-35E0-41F0-85F6-CE0A2841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514350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FFFFFF"/>
                </a:solidFill>
              </a:defRPr>
            </a:pPr>
            <a:r>
              <a:rPr sz="2700" b="1" i="0">
                <a:solidFill>
                  <a:srgbClr val="FFFFFF"/>
                </a:solidFill>
              </a:rPr>
              <a:t>NEW BIRTH:</a:t>
            </a:r>
          </a:p>
          <a:p xmlns:a="http://schemas.openxmlformats.org/drawingml/2006/main">
            <a:pPr algn="l">
              <a:defRPr sz="2700" b="1" i="0">
                <a:solidFill>
                  <a:srgbClr val="FFFFFF"/>
                </a:solidFill>
              </a:defRPr>
            </a:pPr>
            <a:r>
              <a:rPr sz="2700" b="1" i="0">
                <a:solidFill>
                  <a:srgbClr val="FFFFFF"/>
                </a:solidFill>
              </a:rPr>
              <a:t>WHEN CHRIST'S LIFE BECOMES YOURS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B53EB1-8EB9-42BA-9205-C91C9826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52925"/>
            <a:ext cx="2857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5680D3-9533-4B6D-897D-FB69BE737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495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The Sinner Believes;</a:t>
            </a:r>
          </a:p>
          <a:p xmlns:a="http://schemas.openxmlformats.org/drawingml/2006/main">
            <a:pPr algn="l">
              <a:defRPr sz="1650" b="0" i="1">
                <a:solidFill>
                  <a:srgbClr val="FAF4E6"/>
                </a:solidFill>
              </a:defRPr>
            </a:pPr>
            <a:r>
              <a:rPr sz="1650" b="0" i="1">
                <a:solidFill>
                  <a:srgbClr val="FAF4E6"/>
                </a:solidFill>
              </a:rPr>
              <a:t>the Spirit Gives Life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A7A4C0-5C76-4270-849A-A7723D96C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10250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C8D2E4"/>
                </a:solidFill>
              </a:defRPr>
            </a:pPr>
            <a:r>
              <a:rPr sz="1125" b="0" i="0">
                <a:solidFill>
                  <a:srgbClr val="C8D2E4"/>
                </a:solidFill>
              </a:rPr>
              <a:t>Fireproof Studies • James J. Burke</a:t>
            </a:r>
          </a:p>
        </p:txBody>
      </p:sp>
    </p:spTree>
    <p:extLst>
      <p:ext uri="{BB962C8B-B14F-4D97-AF65-F5344CB8AC3E}">
        <p14:creationId xmlns:p14="http://schemas.microsoft.com/office/powerpoint/2010/main" val="12056560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04A726-AB21-4E50-A39D-E06BA6159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B633A"/>
                </a:solidFill>
              </a:defRPr>
            </a:pPr>
            <a:r>
              <a:rPr sz="1275" b="1" i="0">
                <a:solidFill>
                  <a:srgbClr val="0B633A"/>
                </a:solidFill>
              </a:rPr>
              <a:t>OPENING ACTIVITY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BB479A-5AD5-4F49-837B-B141601C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1437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300" b="1" i="0">
                <a:solidFill>
                  <a:srgbClr val="0B1735"/>
                </a:solidFill>
              </a:defRPr>
            </a:pPr>
            <a:r>
              <a:rPr sz="3300" b="1" i="0">
                <a:solidFill>
                  <a:srgbClr val="0B1735"/>
                </a:solidFill>
              </a:rPr>
              <a:t>One new life—many realities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FAA914-EE7B-4CAD-A418-04F316A9C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323975"/>
            <a:ext cx="10382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0" i="0">
                <a:solidFill>
                  <a:srgbClr val="40506A"/>
                </a:solidFill>
              </a:defRPr>
            </a:pPr>
            <a:r>
              <a:rPr sz="1725" b="0" i="0">
                <a:solidFill>
                  <a:srgbClr val="40506A"/>
                </a:solidFill>
              </a:rPr>
              <a:t>Does birth create six unrelated transactions—or one life with many dimensions?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CA35DD-75DB-4171-8F00-24B9EF234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90750"/>
            <a:ext cx="1962150" cy="209550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9DF338-1A87-4B6D-9F8B-E9761B091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F9C978-B2A1-4860-82A9-7E4A4BB9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43250"/>
            <a:ext cx="1619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ORIGIN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EAA762-FD91-48F6-ABEE-B3338B10B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1775" y="2190750"/>
            <a:ext cx="1962150" cy="209550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428E90-F18B-4E26-A5D7-0598B8EA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6064A9-1530-48BE-A364-D4CE17F6D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3225" y="3143250"/>
            <a:ext cx="1619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FAMILY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22806E-8E7F-40C4-AD73-8BE43948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2190750"/>
            <a:ext cx="1962150" cy="209550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C8E362-AC84-401C-BF91-77AB9111F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0C8A3-C4DE-4517-B046-C2C485338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143250"/>
            <a:ext cx="1619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IDENTITY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CD0282-0166-4CC2-AD63-387F23971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2190750"/>
            <a:ext cx="1962150" cy="209550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5FFB94-5374-4A2B-8DEE-073B1C7E4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2A142E-89D0-408B-B530-9119C9314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43775" y="3143250"/>
            <a:ext cx="1619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INHERITANCE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9B8183-DDD8-45F1-8B31-5394D12DF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190750"/>
            <a:ext cx="1962150" cy="2095500"/>
          </a:xfrm>
          <a:prstGeom xmlns:a="http://schemas.openxmlformats.org/drawingml/2006/main" prst="roundRect">
            <a:avLst>
              <a:gd name="adj" fmla="val 388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6C7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592AE5-6247-47AC-9700-CF9A9E71F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67925" y="23812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6C7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</a:defRPr>
            </a:pPr>
            <a:r>
              <a:rPr sz="1875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1F3E2A-5C00-4A02-BE6D-5F0B9CB9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143250"/>
            <a:ext cx="1619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FUTURE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DE5515-D099-47F8-89CA-76A768E0F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95875"/>
            <a:ext cx="990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0B633A"/>
                </a:solidFill>
              </a:defRPr>
            </a:pPr>
            <a:r>
              <a:rPr sz="1950" b="1" i="0">
                <a:solidFill>
                  <a:srgbClr val="0B633A"/>
                </a:solidFill>
              </a:rPr>
              <a:t>One beginning establishes several inseparable realities at the same moment.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BC0DA6-9900-488F-B48B-2D65FE447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C55611-153E-4BC3-8573-A3B048645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6BF5E6-BE80-41D1-9688-5080C8FA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7096202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ae342b78154c68"/>
          <a:srcRect xmlns:a="http://schemas.openxmlformats.org/drawingml/2006/main" l="0" t="1854" r="0" b="185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A64164-4782-4BC7-BF52-313B353E9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3002C9-ECB4-46B2-9186-9CBB8A0FB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ONE BIRTH • MANY REALITIES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4C6254-5104-47B7-B3A3-97F8A20D0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One beginning establishes more than one fact.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32873A-A4BF-4071-9446-8D1FBA1B8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183DA4-559C-496C-BA77-1E7ECB3BC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A single birth brings a real origin into view.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80487F-7456-4C8B-95E5-72F4904EE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Name, family, home, inheritance, and future belong together because one new life exists.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6A2986-72A8-4F8B-B211-1684E30ED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E9AA2F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ONE EVENT • MANY DIMENSIONS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C2F62F-9700-494A-8CCB-20787CFEC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F8C73E-CBF7-4CE4-BF6F-ACD6637C8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DDB519-2253-4146-9681-8734B5AA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513110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718ec3d2424091"/>
          <a:srcRect xmlns:a="http://schemas.openxmlformats.org/drawingml/2006/main" l="0" t="1316" r="0" b="13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0E42D6-A084-4B5A-8BE2-6A40975F3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1B4356-F300-448D-9F9B-09FD83090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A NEW ORIGIN AND FUTURE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53AB1D-1FAE-4B21-AFC6-F9ACF9371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The same person now belongs within a new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19D3E-40A1-46E3-9855-104A1A129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43472E-0D41-4AE8-8464-B44CEED84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Birth does not add disconnected benefits to a person.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7CC318-DBDC-475D-86FB-8024A9D7C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It establishes a living relationship, identity, belonging, and future that unfold from one beginning.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6B461C-1741-4630-91F9-8ABD24974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LIFE CONNECTS EVERY REALITY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932854-1097-48CD-99BC-031598BE4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337C15-9AC1-43ED-AEA0-9756524BF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9F6643-21D0-4C38-8E31-503DA21E6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502932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18f64c539841fd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8E17B7-4E69-4873-9D97-31E798C79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7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F98041-23F4-4A46-A2BB-FC1B35476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647700"/>
            <a:ext cx="2286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E9AA2F"/>
                </a:solidFill>
              </a:defRPr>
            </a:pPr>
            <a:r>
              <a:rPr sz="1575" b="1" i="0">
                <a:solidFill>
                  <a:srgbClr val="E9AA2F"/>
                </a:solidFill>
              </a:rPr>
              <a:t>BIG IDEA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33A05E-28E7-48A0-9EF8-6F9AEBA5A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200150"/>
            <a:ext cx="10382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The Spirit gives new life by joining</a:t>
            </a:r>
          </a:p>
          <a:p xmlns:a="http://schemas.openxmlformats.org/drawingml/2006/main">
            <a:pPr algn="l">
              <a:defRPr sz="3525" b="1" i="0">
                <a:solidFill>
                  <a:srgbClr val="FFFFFF"/>
                </a:solidFill>
              </a:defRPr>
            </a:pPr>
            <a:r>
              <a:rPr sz="3525" b="1" i="0">
                <a:solidFill>
                  <a:srgbClr val="FFFFFF"/>
                </a:solidFill>
              </a:rPr>
              <a:t>the believing sinner to Christ.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9EE536-DC2C-4D91-9CAB-A1563B25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76550"/>
            <a:ext cx="25717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45C299-E1C5-42F8-91A3-587CF49D1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76600"/>
            <a:ext cx="10382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75" b="1" i="0">
                <a:solidFill>
                  <a:srgbClr val="FAF4E6"/>
                </a:solidFill>
              </a:defRPr>
            </a:pPr>
            <a:r>
              <a:rPr sz="2475" b="1" i="0">
                <a:solidFill>
                  <a:srgbClr val="FAF4E6"/>
                </a:solidFill>
              </a:rPr>
              <a:t>Christ's risen life becomes the believer's life without erasing the believer's created personhood.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293089-C469-4999-917D-A91186866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57700"/>
            <a:ext cx="103822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7D989"/>
                </a:solidFill>
              </a:defRPr>
            </a:pPr>
            <a:r>
              <a:rPr sz="2100" b="1" i="0">
                <a:solidFill>
                  <a:srgbClr val="F7D989"/>
                </a:solidFill>
              </a:rPr>
              <a:t>The sinner believes; the Spirit gives life. In conversion, these distinct actions meet.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9274F5-5F6C-4DBD-AE65-C84D897F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1FF660-45CE-4C31-8946-8A9B1962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8A28C3-B846-4746-866D-FA42CA3F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407501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bd629638649de"/>
          <a:srcRect xmlns:a="http://schemas.openxmlformats.org/drawingml/2006/main" l="0" t="1663" r="0" b="166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4D5F33-8940-4EC0-885F-42506C0B1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9A11F1-F170-4C09-B89B-30487565C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JOHN 1:12-13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41B32D-7D38-446B-9A36-4EC78A686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The sinner believes; the Spirit gives life.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283ED2-F487-406A-9CE8-E3B2FD39B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78348B-F410-4389-B152-5EE68B3C4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sinner genuinely receives Christ in trusting surrender.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AC066E-FDD4-4592-B918-6CFED5C93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The Spirit genuinely gives what faith cannot produce. Neither performs the other's action.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46C08A-442A-48D5-A141-A1A33862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IN CONVERSION, THE DISTINCT ACTIONS MEET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40E2A8-ABAF-4A1E-8B31-B19BA3DA3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48D751-1250-421E-A8C1-662C18FB2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1A9903-E682-4AE4-85AE-E64E398F0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1075198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d6ebdfa5674ee0"/>
          <a:srcRect xmlns:a="http://schemas.openxmlformats.org/drawingml/2006/main" l="0" t="1759" r="0" b="175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C1DA6C-607B-4A64-9348-6D0B5648D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19990A-57A0-4A01-9C27-926280FCB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ROMANS 6:4-11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4B8467-A688-45E9-9714-2F49EA4A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The Spirit joins the believer to Christ.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2CAC69-B79F-4D23-B7A9-DE17223F4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95713A-A024-462E-B14D-3DDEB9561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Regeneration is not a detachable substance implanted apart from Jesus.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73A6CF-9F37-451F-AEDD-CF669C453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The Spirit joins the believer to the risen Son so that Christ's life becomes his life.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F733FE-37EE-41B2-ACC4-58C2E665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61B46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UNION NAMES THE RELATIONSHIP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8FF0F2-AA1A-49E4-B3AC-252CADDB4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0D45D2-D417-415F-A30C-32377CC75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3501AF-711D-4F63-B3AB-66C160825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2591037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0eab0dfead4460"/>
          <a:srcRect xmlns:a="http://schemas.openxmlformats.org/drawingml/2006/main" l="0" t="1220" r="0" b="122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F6BD4B-12E8-4403-8FC8-9D9F65134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C16F40-E91A-459B-ADBB-F41C85F4F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2 CORINTHIANS 5:17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0A1FE3-A8F7-49D2-9E2B-3FDF292E0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A new origin and existence begin.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C97C48-74BC-4F55-848A-F790CB525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D982DC-3398-4AB8-903A-9694ED349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New birth names origin, family, identity, inheritance, and future.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954B16-B459-4697-8E75-804D4C6F7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New creation names the resulting existence in Christ—not improvement of Adam's old life.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EA9CB8-00C0-49B7-92F5-7800A49F4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F68B2C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THE SAME PERSON • A NEW HUMANITY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0ECD30-A732-4FE9-9A64-5A38CCDB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D2414A-E4C0-442C-BF32-8A684B29B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0DDEF3-C1AF-474A-92CE-84099E71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026744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267978f8b04d04"/>
          <a:srcRect xmlns:a="http://schemas.openxmlformats.org/drawingml/2006/main" l="0" t="1413" r="0" b="14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" y="1409700"/>
            <a:ext cx="4953000" cy="41719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E24AA1-1EDF-46C7-AD01-9D9B4CA27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" y="1295400"/>
            <a:ext cx="5181600" cy="4400550"/>
          </a:xfrm>
          <a:prstGeom xmlns:a="http://schemas.openxmlformats.org/drawingml/2006/main" prst="roundRect">
            <a:avLst>
              <a:gd name="adj" fmla="val 1732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7BAA2E-6C4B-4F52-8F10-82672CF12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1 JOHN 5:11-12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96DF6-0B55-4EBA-A6B7-0D8D9B24B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876300"/>
            <a:ext cx="5715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</a:defRPr>
            </a:pPr>
            <a:r>
              <a:rPr sz="3000" b="1" i="0">
                <a:solidFill>
                  <a:srgbClr val="FFFFFF"/>
                </a:solidFill>
              </a:rPr>
              <a:t>Eternal life begins now.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13B069-EF1D-48A2-B192-22AD292D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2400300"/>
            <a:ext cx="23812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BD2553-652A-4125-BEDD-29A6DB52A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800350"/>
            <a:ext cx="552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The believer possesses the risen Son's life now through the Spirit.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CE2F2A-7B6C-4BBA-AEC3-34102820F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429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C8D2E4"/>
                </a:solidFill>
              </a:defRPr>
            </a:pPr>
            <a:r>
              <a:rPr sz="1800" b="0" i="0">
                <a:solidFill>
                  <a:srgbClr val="C8D2E4"/>
                </a:solidFill>
              </a:rPr>
              <a:t>The mortal body may die, but death cannot sever him from Christ. Resurrection completes what began.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5DA87D-2F77-44B7-8D3F-3535A5891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448300"/>
            <a:ext cx="54292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512A7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7D989"/>
                </a:solidFill>
              </a:defRPr>
            </a:pPr>
            <a:r>
              <a:rPr sz="1350" b="1" i="0">
                <a:solidFill>
                  <a:srgbClr val="F7D989"/>
                </a:solidFill>
              </a:rPr>
              <a:t>PRESENT LIFE • FUTURE BODY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D8FEF5-16FF-484C-A20F-DE79ED4B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80F8E6-02D9-45AA-B72B-3E2425B8D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1DC19E-0149-443F-95E8-649B8C80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2722887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BD068B5-5794-4F51-86AE-F7AEAE093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26C73"/>
                </a:solidFill>
              </a:defRPr>
            </a:pPr>
            <a:r>
              <a:rPr sz="1275" b="1" i="0">
                <a:solidFill>
                  <a:srgbClr val="126C73"/>
                </a:solidFill>
              </a:rPr>
              <a:t>SYNTHESIS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5070D5-5AF7-432D-9D88-2F2B38DDE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One saving event has many dimensions.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614821-5485-47F5-AF81-1F923B57F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B633A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017CA1-BB67-4AD3-BBE2-F7ECB8FB6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7716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633A"/>
                </a:solidFill>
              </a:defRPr>
            </a:pPr>
            <a:r>
              <a:rPr sz="1500" b="1" i="0">
                <a:solidFill>
                  <a:srgbClr val="0B633A"/>
                </a:solidFill>
              </a:rPr>
              <a:t>CONVERSION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8780EF-1CBD-41D0-8A52-F1B6C19B0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145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The decisive passage from Adam into Christ.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1546D-BF86-4187-9FE8-C1464ED87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16573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061B46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40B51A-70A6-423F-9F6A-F660CCB44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17716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61B46"/>
                </a:solidFill>
              </a:defRPr>
            </a:pPr>
            <a:r>
              <a:rPr sz="1500" b="1" i="0">
                <a:solidFill>
                  <a:srgbClr val="061B46"/>
                </a:solidFill>
              </a:rPr>
              <a:t>REGENERATION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1DA189-5DE3-49DA-8A73-31ECFC83E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21145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The Spirit's act of giving life.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E336F5-5837-4D44-B880-55C5F8102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F68B2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7A81F7-9904-47C8-A5A3-3CA3CDFED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242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68B2C"/>
                </a:solidFill>
              </a:defRPr>
            </a:pPr>
            <a:r>
              <a:rPr sz="1500" b="1" i="0">
                <a:solidFill>
                  <a:srgbClr val="F68B2C"/>
                </a:solidFill>
              </a:rPr>
              <a:t>UNION WITH CHRIST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AE20C6-ED7C-4B31-B84E-20A7CC8F8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46710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The living relationship established.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820B93-C8CA-4145-851F-2FCCBA89E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00990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512A7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C6AE49-A545-4B04-B7D7-58D00C3B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12420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512A7A"/>
                </a:solidFill>
              </a:defRPr>
            </a:pPr>
            <a:r>
              <a:rPr sz="1500" b="1" i="0">
                <a:solidFill>
                  <a:srgbClr val="512A7A"/>
                </a:solidFill>
              </a:rPr>
              <a:t>NEW BIRTH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F31832-9AD8-458F-B8DC-F60BAA4F3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46710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A new origin, family, identity, and future.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7510D2-C7E8-48CB-8C49-E6C5CBBCD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26C73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41988C-8FF5-4E24-B3AE-D170BC87E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4767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26C73"/>
                </a:solidFill>
              </a:defRPr>
            </a:pPr>
            <a:r>
              <a:rPr sz="1500" b="1" i="0">
                <a:solidFill>
                  <a:srgbClr val="126C73"/>
                </a:solidFill>
              </a:rPr>
              <a:t>ETERNAL LIFE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C0B8C0-6218-4888-ADD4-9071B2858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196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Christ's risen life possessed now and forever.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D0FE59-FBDD-49DD-BCA1-CC69572B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362450"/>
            <a:ext cx="521970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A9764C-80AC-4016-A707-4E61B3E48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476750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NEW CREATION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B69EAB-9909-44EE-8259-99D6364F8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48196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B1735"/>
                </a:solidFill>
              </a:defRPr>
            </a:pPr>
            <a:r>
              <a:rPr sz="1500" b="1" i="0">
                <a:solidFill>
                  <a:srgbClr val="0B1735"/>
                </a:solidFill>
              </a:rPr>
              <a:t>The believer's resulting existence in Christ.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A31649-6905-4107-AADE-CDF0802C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34F49B-77E6-487A-A15C-87E430C9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0D659F-F345-46E6-94C7-23FAAADA7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4807446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73d73444104686"/>
          <a:srcRect xmlns:a="http://schemas.openxmlformats.org/drawingml/2006/main" l="0" t="1300" r="0" b="13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77000" y="1143000"/>
            <a:ext cx="5143500" cy="433387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90211A-A565-4110-9711-5C4CDDADD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028700"/>
            <a:ext cx="5372100" cy="4562475"/>
          </a:xfrm>
          <a:prstGeom xmlns:a="http://schemas.openxmlformats.org/drawingml/2006/main" prst="roundRect">
            <a:avLst>
              <a:gd name="adj" fmla="val 1670"/>
            </a:avLst>
          </a:prstGeom>
          <a:noFill xmlns:a="http://schemas.openxmlformats.org/drawingml/2006/main"/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1AD85A-A60C-43AC-8B0C-08CD8DD50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E9AA2F"/>
                </a:solidFill>
              </a:defRPr>
            </a:pPr>
            <a:r>
              <a:rPr sz="1350" b="1" i="0">
                <a:solidFill>
                  <a:srgbClr val="E9AA2F"/>
                </a:solidFill>
              </a:rPr>
              <a:t>KEEP THE ORDER CLEAR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8DEE28-AA29-40CF-A3F1-25D04B88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Christ Himself remains the believer's life.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77AF8-FDDF-48D4-A8BE-CDAD43B7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24765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BA2D5C-3CDC-417F-99A9-FB9DBBC6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38450"/>
            <a:ext cx="5238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FAF4E6"/>
                </a:solidFill>
              </a:defRPr>
            </a:pPr>
            <a:r>
              <a:rPr sz="2100" b="1" i="0">
                <a:solidFill>
                  <a:srgbClr val="FAF4E6"/>
                </a:solidFill>
              </a:rPr>
              <a:t>Life is in the Son—not detached from Him as a spiritual substance.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4B3A75-D22C-4B24-A5C1-B19E898EF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48125"/>
            <a:ext cx="523875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F7D989"/>
                </a:solidFill>
              </a:defRPr>
            </a:pPr>
            <a:r>
              <a:rPr sz="1875" b="0" i="0">
                <a:solidFill>
                  <a:srgbClr val="F7D989"/>
                </a:solidFill>
              </a:rPr>
              <a:t>Union does not absorb the believer into God. Received life remains creaturely and dependent upon God.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286BC-E11F-46CD-990A-121AA92E9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43550"/>
            <a:ext cx="523875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0B633A">
              <a:alpha val="76000"/>
            </a:srgbClr>
          </a:solidFill>
          <a:ln xmlns:a="http://schemas.openxmlformats.org/drawingml/2006/main" w="19050">
            <a:solidFill>
              <a:srgbClr val="E9AA2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HE THAT HATH THE SON HATH LIFE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290538-C9A3-4B1A-9200-63D5047D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096B6B-1832-402C-9D33-6DD135FB9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C86998-C837-4170-8550-43317FED1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1956062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4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0E8F8E-8CFA-4DBC-8222-BFBC5221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1950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68B2C"/>
                </a:solidFill>
              </a:defRPr>
            </a:pPr>
            <a:r>
              <a:rPr sz="1275" b="1" i="0">
                <a:solidFill>
                  <a:srgbClr val="F68B2C"/>
                </a:solidFill>
              </a:rPr>
              <a:t>KEEP THESE DISTINCT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F0354-EA0F-4F0B-B615-ADC343C1B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0485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0B1735"/>
                </a:solidFill>
              </a:defRPr>
            </a:pPr>
            <a:r>
              <a:rPr sz="3150" b="1" i="0">
                <a:solidFill>
                  <a:srgbClr val="0B1735"/>
                </a:solidFill>
              </a:rPr>
              <a:t>What new birth does—and does not—mean.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0BC2E4-1ED4-4A76-B94F-9EA987281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B43A79-5C3B-440A-8031-DBCCFD233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4859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B633A"/>
                </a:solidFill>
              </a:defRPr>
            </a:pPr>
            <a:r>
              <a:rPr sz="1575" b="1" i="0">
                <a:solidFill>
                  <a:srgbClr val="0B633A"/>
                </a:solidFill>
              </a:rPr>
              <a:t>FAITH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0EE5AE-342D-43F1-AA52-4C720DE57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4668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The sinner genuinely entrusts himself to Christ; faith does not generate life.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7331EB-867B-4A01-A646-024DFD2B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1907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172D3F-1A7D-4227-847D-CB7FD9D5C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4193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F3B3E5-C562-4CFB-8D63-A8FF06774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4003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061B46"/>
                </a:solidFill>
              </a:defRPr>
            </a:pPr>
            <a:r>
              <a:rPr sz="1575" b="1" i="0">
                <a:solidFill>
                  <a:srgbClr val="061B46"/>
                </a:solidFill>
              </a:rPr>
              <a:t>THE SPIRIT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574D19-A236-4F8C-A197-085B68169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812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The Spirit gives life; He does not believe for a passive sinner.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634E37-EAB9-4E5C-8231-6F44EABF4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1051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EAB616-AC14-4DB8-A786-2EDB654B5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337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4D2313-DEA2-4A2B-AE99-B9E328888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147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F68B2C"/>
                </a:solidFill>
              </a:defRPr>
            </a:pPr>
            <a:r>
              <a:rPr sz="1575" b="1" i="0">
                <a:solidFill>
                  <a:srgbClr val="F68B2C"/>
                </a:solidFill>
              </a:rPr>
              <a:t>ORDER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89499B-A6F0-44A1-A397-1A38CB578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2956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Regeneration is not placed secretly before saving faith.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3616CA-302E-4E2A-B07D-40DEF55C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195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58B8A7-2B6D-473D-A2CA-DE3FD4B05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2481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724EBC-6FF3-4E57-AC78-5C7A21D99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22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512A7A"/>
                </a:solidFill>
              </a:defRPr>
            </a:pPr>
            <a:r>
              <a:rPr sz="1575" b="1" i="0">
                <a:solidFill>
                  <a:srgbClr val="512A7A"/>
                </a:solidFill>
              </a:rPr>
              <a:t>UNION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9F6BEB-BB3B-43C2-814E-7FEFBDEA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2100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The believer is joined to Christ without becoming divine or self-existent.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FB862F-99DC-4514-9D8A-CC339F5A9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933950"/>
            <a:ext cx="9429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1C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4AF2B78-C48E-48F8-84D1-549C034ED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62550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26C7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32D229-AA4B-4BCB-9273-024104BC8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1435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26C73"/>
                </a:solidFill>
              </a:defRPr>
            </a:pPr>
            <a:r>
              <a:rPr sz="1575" b="1" i="0">
                <a:solidFill>
                  <a:srgbClr val="126C73"/>
                </a:solidFill>
              </a:rPr>
              <a:t>BODY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420DBD6-6995-48C9-89BA-6DA7C6AF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12445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0B1735"/>
                </a:solidFill>
              </a:defRPr>
            </a:pPr>
            <a:r>
              <a:rPr sz="1650" b="1" i="0">
                <a:solidFill>
                  <a:srgbClr val="0B1735"/>
                </a:solidFill>
              </a:rPr>
              <a:t>Eternal life begins now; bodily resurrection still awaits Christ's coming.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7280E4-ABF7-4F63-9BFC-8C1157C6C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F225AD-6414-4C24-AE20-3C74B1B0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5BF730-5BF8-43B6-98AE-CA337B0E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57295048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61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648540-6B9F-49BF-9621-73BCD121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E9AA2F"/>
                </a:solidFill>
              </a:defRPr>
            </a:pPr>
            <a:r>
              <a:rPr sz="1275" b="1" i="0">
                <a:solidFill>
                  <a:srgbClr val="E9AA2F"/>
                </a:solidFill>
              </a:rPr>
              <a:t>DISCUSSION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EFC57E-5C37-45CA-89D6-CF65D05F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477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FFFFFF"/>
                </a:solidFill>
              </a:defRPr>
            </a:pPr>
            <a:r>
              <a:rPr sz="3225" b="1" i="0">
                <a:solidFill>
                  <a:srgbClr val="FFFFFF"/>
                </a:solidFill>
              </a:rPr>
              <a:t>Let's think it through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A96708-A3C0-440F-B5A3-2898782F1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18097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9AA2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32AB3E-DF91-4408-A8D8-D1E9FAD79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240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633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7586B8-1CA1-41D2-A9DE-9D1AFD98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5144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What does the sinner do, and what does the Spirit do?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64109C-2148-4951-97B3-42E03D74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9077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B2A5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FA4D8A-42C6-4ADB-9566-553D08A59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38125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Why is regeneration inseparable from union with Christ?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D9B159-FBF7-4A17-B20B-BD30CC690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5755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68B2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5D8441-2FA2-4C15-92EB-F8547176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24802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How do new birth and new creation differ in emphasis?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00831F-586C-4C01-8BFA-D56797FD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24325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512A7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DF5AA3-C2D9-478B-8FC9-C1AB15D3D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14800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Why is eternal life more than endless existence?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0687D7-5733-4C28-94DE-6F26FEA9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91100"/>
            <a:ext cx="571500" cy="571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B43B31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</a:defRPr>
            </a:pPr>
            <a:r>
              <a:rPr sz="2025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97E818-88D7-4EAE-916C-0013995E0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81575"/>
            <a:ext cx="97536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FFF">
              <a:alpha val="7000"/>
            </a:srgbClr>
          </a:solidFill>
          <a:ln xmlns:a="http://schemas.openxmlformats.org/drawingml/2006/main" w="9525">
            <a:solidFill>
              <a:srgbClr val="FFFFFF">
                <a:alpha val="20000"/>
              </a:srgbClr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What has begun now, and what still awaits resurrection?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424AF2-8787-4ED4-837A-046D5AB4B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B52FCC-B07D-4ED5-8A66-976107E2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E37EF8-AACB-4BC6-A151-4E576498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677147837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7e6712d6094d92"/>
          <a:srcRect xmlns:a="http://schemas.openxmlformats.org/drawingml/2006/main" l="3322" t="0" r="332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2C8A92-12AE-40B9-9715-17E4C3771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32A">
              <a:alpha val="6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E30E0D-B9FD-4193-A4E3-04C8D355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11087100" cy="2895600"/>
          </a:xfrm>
          <a:prstGeom xmlns:a="http://schemas.openxmlformats.org/drawingml/2006/main" prst="roundRect">
            <a:avLst>
              <a:gd name="adj" fmla="val 2632"/>
            </a:avLst>
          </a:prstGeom>
          <a:solidFill xmlns:a="http://schemas.openxmlformats.org/drawingml/2006/main">
            <a:srgbClr val="061B46">
              <a:alpha val="92000"/>
            </a:srgbClr>
          </a:solidFill>
          <a:ln xmlns:a="http://schemas.openxmlformats.org/drawingml/2006/main" w="28575">
            <a:solidFill>
              <a:srgbClr val="E9AA2F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CF459-FA1E-4EB0-A8C7-B569546AD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"/>
            <a:ext cx="1019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 i="0">
                <a:solidFill>
                  <a:srgbClr val="E9AA2F"/>
                </a:solidFill>
              </a:defRPr>
            </a:pPr>
            <a:r>
              <a:rPr sz="1500" b="1" i="0">
                <a:solidFill>
                  <a:srgbClr val="E9AA2F"/>
                </a:solidFill>
              </a:rPr>
              <a:t>MEMORY VERSE • 1 JOHN 5:12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56BAFF-F7D7-4D9A-AB82-20A66CF8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219200"/>
            <a:ext cx="100965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325" b="1" i="1">
                <a:solidFill>
                  <a:srgbClr val="FFFFFF"/>
                </a:solidFill>
              </a:defRPr>
            </a:pPr>
            <a:r>
              <a:rPr sz="2325" b="1" i="1">
                <a:solidFill>
                  <a:srgbClr val="FFFFFF"/>
                </a:solidFill>
              </a:rPr>
              <a:t>“He that hath the Son hath life; and he that hath not the Son of God hath not life.”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28DC13-7157-4D15-81DF-B926C7B00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67000"/>
            <a:ext cx="971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 i="0">
                <a:solidFill>
                  <a:srgbClr val="F7D989"/>
                </a:solidFill>
              </a:defRPr>
            </a:pPr>
            <a:r>
              <a:rPr sz="1650" b="1" i="0">
                <a:solidFill>
                  <a:srgbClr val="F7D989"/>
                </a:solidFill>
              </a:rPr>
              <a:t>Christ Himself remains the believer's life—possessed now and completed bodily in resurrection.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E5D507-F9EA-4AB0-B810-587FF366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0B633A">
              <a:alpha val="92000"/>
            </a:srgbClr>
          </a:solidFill>
          <a:ln xmlns:a="http://schemas.openxmlformats.org/drawingml/2006/main" w="19050">
            <a:solidFill>
              <a:srgbClr val="F7D989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985326-593E-461A-892D-4A2311779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43350"/>
            <a:ext cx="2000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7D989"/>
                </a:solidFill>
              </a:defRPr>
            </a:pPr>
            <a:r>
              <a:rPr sz="1500" b="1" i="0">
                <a:solidFill>
                  <a:srgbClr val="F7D989"/>
                </a:solidFill>
              </a:rPr>
              <a:t>THIS WEEK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A7BD2B-E6CC-4881-9B4C-5299A04BB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Read Romans 6:1-11 and 1 John 5:11-12. Mark every phrase connecting life to Christ.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ACA241-5537-40DC-9EF6-DF923EFF6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95700"/>
            <a:ext cx="5257800" cy="2247900"/>
          </a:xfrm>
          <a:prstGeom xmlns:a="http://schemas.openxmlformats.org/drawingml/2006/main" prst="roundRect">
            <a:avLst>
              <a:gd name="adj" fmla="val 3390"/>
            </a:avLst>
          </a:prstGeom>
          <a:solidFill xmlns:a="http://schemas.openxmlformats.org/drawingml/2006/main">
            <a:srgbClr val="512A7A">
              <a:alpha val="92000"/>
            </a:srgbClr>
          </a:solidFill>
          <a:ln xmlns:a="http://schemas.openxmlformats.org/drawingml/2006/main" w="19050">
            <a:solidFill>
              <a:srgbClr val="E5D1F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8ACE4-82CE-45A4-B9BD-736BFF15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9433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FFF"/>
                </a:solidFill>
              </a:defRPr>
            </a:pPr>
            <a:r>
              <a:rPr sz="1500" b="1" i="0">
                <a:solidFill>
                  <a:srgbClr val="F0DFFF"/>
                </a:solidFill>
              </a:rPr>
              <a:t>YOU MAY TALK WITH US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BC35FB-9E74-41CC-BDDE-D89797B6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4400550"/>
            <a:ext cx="457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FFFFF"/>
                </a:solidFill>
              </a:defRPr>
            </a:pPr>
            <a:r>
              <a:rPr sz="1575" b="0" i="0">
                <a:solidFill>
                  <a:srgbClr val="FFFFFF"/>
                </a:solidFill>
              </a:rPr>
              <a:t>Do not pronounce new birth merely because a student repeated words. Ask whom he trusts and return him to the Son in whom life is found.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C577D0-3B91-4DE1-AB04-751E0297A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572250"/>
            <a:ext cx="1219200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B4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8B0604-553E-4B43-A577-A15205FBE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6581775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7D989"/>
                </a:solidFill>
              </a:defRPr>
            </a:pPr>
            <a:r>
              <a:rPr sz="975" b="1" i="0">
                <a:solidFill>
                  <a:srgbClr val="F7D989"/>
                </a:solidFill>
              </a:rPr>
              <a:t>FOUND • SESSION 11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DD0BB2-78BB-4669-8C76-2B53B4321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581775"/>
            <a:ext cx="381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FFFFF"/>
                </a:solidFill>
              </a:defRPr>
            </a:pPr>
            <a:r>
              <a:rPr sz="975" b="1" i="0">
                <a:solidFill>
                  <a:srgbClr val="FFFF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5863917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2026-09-01T16:02:22.0870000Z</dcterms:created>
  <dcterms:modified xsi:type="dcterms:W3CDTF">2026-09-01T16:02:22.0870000Z</dcterms:modified>
</coreProperties>
</file>