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af0d83976d44162" /><Relationship Type="http://schemas.openxmlformats.org/officeDocument/2006/relationships/extended-properties" Target="/docProps/app.xml" Id="R4df260ee39ba4f02" /><Relationship Type="http://schemas.openxmlformats.org/officeDocument/2006/relationships/officeDocument" Target="/ppt/presentation.xml" Id="R497f8289dc3a488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440ef5f464d497d"/>
  </p:sldMasterIdLst>
  <p:notesMasterIdLst>
    <p:notesMasterId xmlns:r="http://schemas.openxmlformats.org/officeDocument/2006/relationships" r:id="R66289b3417d54892"/>
  </p:notesMasterIdLst>
  <p:sldIdLst>
    <p:sldId xmlns:r="http://schemas.openxmlformats.org/officeDocument/2006/relationships" id="256" r:id="Ra393e8e1e5514cb0"/>
    <p:sldId xmlns:r="http://schemas.openxmlformats.org/officeDocument/2006/relationships" id="257" r:id="R445782b5b78c4153"/>
    <p:sldId xmlns:r="http://schemas.openxmlformats.org/officeDocument/2006/relationships" id="258" r:id="Red019295a7a941b2"/>
    <p:sldId xmlns:r="http://schemas.openxmlformats.org/officeDocument/2006/relationships" id="259" r:id="R65af81c601bd408f"/>
    <p:sldId xmlns:r="http://schemas.openxmlformats.org/officeDocument/2006/relationships" id="260" r:id="R7e9b2be4dc3e4db5"/>
    <p:sldId xmlns:r="http://schemas.openxmlformats.org/officeDocument/2006/relationships" id="261" r:id="R8b7a59ce6df546c6"/>
    <p:sldId xmlns:r="http://schemas.openxmlformats.org/officeDocument/2006/relationships" id="262" r:id="Re8290a5b9d434ac3"/>
    <p:sldId xmlns:r="http://schemas.openxmlformats.org/officeDocument/2006/relationships" id="263" r:id="R8c7279a2fe094e48"/>
    <p:sldId xmlns:r="http://schemas.openxmlformats.org/officeDocument/2006/relationships" id="264" r:id="R8a654cffbb6241a9"/>
    <p:sldId xmlns:r="http://schemas.openxmlformats.org/officeDocument/2006/relationships" id="265" r:id="R3b291b9375e2470f"/>
    <p:sldId xmlns:r="http://schemas.openxmlformats.org/officeDocument/2006/relationships" id="266" r:id="Re8e306c69669408a"/>
    <p:sldId xmlns:r="http://schemas.openxmlformats.org/officeDocument/2006/relationships" id="267" r:id="Rd9fc19f42d54446e"/>
    <p:sldId xmlns:r="http://schemas.openxmlformats.org/officeDocument/2006/relationships" id="268" r:id="R5b8bde3571714d0b"/>
    <p:sldId xmlns:r="http://schemas.openxmlformats.org/officeDocument/2006/relationships" id="269" r:id="R64a330b04cdb4ca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488ec69b4924886" /><Relationship Type="http://schemas.openxmlformats.org/officeDocument/2006/relationships/slideMaster" Target="/ppt/slideMasters/slideMaster1.xml" Id="Rb440ef5f464d497d" /><Relationship Type="http://schemas.openxmlformats.org/officeDocument/2006/relationships/notesMaster" Target="/ppt/notesMasters/notesMaster1.xml" Id="R66289b3417d54892" /><Relationship Type="http://schemas.openxmlformats.org/officeDocument/2006/relationships/presProps" Target="/ppt/presProps.xml" Id="R78f206b7846b4f00" /><Relationship Type="http://schemas.openxmlformats.org/officeDocument/2006/relationships/tableStyles" Target="/ppt/tableStyles.xml" Id="R5c7e56cc9cb149f0" /><Relationship Type="http://schemas.openxmlformats.org/officeDocument/2006/relationships/slide" Target="/ppt/slides/slide1.xml" Id="Ra393e8e1e5514cb0" /><Relationship Type="http://schemas.openxmlformats.org/officeDocument/2006/relationships/slide" Target="/ppt/slides/slide2.xml" Id="R445782b5b78c4153" /><Relationship Type="http://schemas.openxmlformats.org/officeDocument/2006/relationships/slide" Target="/ppt/slides/slide3.xml" Id="Red019295a7a941b2" /><Relationship Type="http://schemas.openxmlformats.org/officeDocument/2006/relationships/slide" Target="/ppt/slides/slide4.xml" Id="R65af81c601bd408f" /><Relationship Type="http://schemas.openxmlformats.org/officeDocument/2006/relationships/slide" Target="/ppt/slides/slide5.xml" Id="R7e9b2be4dc3e4db5" /><Relationship Type="http://schemas.openxmlformats.org/officeDocument/2006/relationships/slide" Target="/ppt/slides/slide6.xml" Id="R8b7a59ce6df546c6" /><Relationship Type="http://schemas.openxmlformats.org/officeDocument/2006/relationships/slide" Target="/ppt/slides/slide7.xml" Id="Re8290a5b9d434ac3" /><Relationship Type="http://schemas.openxmlformats.org/officeDocument/2006/relationships/slide" Target="/ppt/slides/slide8.xml" Id="R8c7279a2fe094e48" /><Relationship Type="http://schemas.openxmlformats.org/officeDocument/2006/relationships/slide" Target="/ppt/slides/slide9.xml" Id="R8a654cffbb6241a9" /><Relationship Type="http://schemas.openxmlformats.org/officeDocument/2006/relationships/slide" Target="/ppt/slides/slide10.xml" Id="R3b291b9375e2470f" /><Relationship Type="http://schemas.openxmlformats.org/officeDocument/2006/relationships/slide" Target="/ppt/slides/slide11.xml" Id="Re8e306c69669408a" /><Relationship Type="http://schemas.openxmlformats.org/officeDocument/2006/relationships/slide" Target="/ppt/slides/slide12.xml" Id="Rd9fc19f42d54446e" /><Relationship Type="http://schemas.openxmlformats.org/officeDocument/2006/relationships/slide" Target="/ppt/slides/slide13.xml" Id="R5b8bde3571714d0b" /><Relationship Type="http://schemas.openxmlformats.org/officeDocument/2006/relationships/slide" Target="/ppt/slides/slide14.xml" Id="R64a330b04cdb4ca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c90e5e88d6488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7d31c4de90a4a58" /><Relationship Type="http://schemas.openxmlformats.org/officeDocument/2006/relationships/notesMaster" Target="/ppt/notesMasters/notesMaster1.xml" Id="R5c391f184b044d1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19c5ab838cc4881" /><Relationship Type="http://schemas.openxmlformats.org/officeDocument/2006/relationships/notesMaster" Target="/ppt/notesMasters/notesMaster1.xml" Id="R04925087af97430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1d07ac733234631" /><Relationship Type="http://schemas.openxmlformats.org/officeDocument/2006/relationships/notesMaster" Target="/ppt/notesMasters/notesMaster1.xml" Id="R6d373549758d4d4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71a7f516e1d4c3e" /><Relationship Type="http://schemas.openxmlformats.org/officeDocument/2006/relationships/notesMaster" Target="/ppt/notesMasters/notesMaster1.xml" Id="Raa32cd3d4c514e1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efce12c64904ce4" /><Relationship Type="http://schemas.openxmlformats.org/officeDocument/2006/relationships/notesMaster" Target="/ppt/notesMasters/notesMaster1.xml" Id="Re68e45ced6b9454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2fac885f73e4552" /><Relationship Type="http://schemas.openxmlformats.org/officeDocument/2006/relationships/notesMaster" Target="/ppt/notesMasters/notesMaster1.xml" Id="R07565c9474814e6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d1fead62a96430c" /><Relationship Type="http://schemas.openxmlformats.org/officeDocument/2006/relationships/notesMaster" Target="/ppt/notesMasters/notesMaster1.xml" Id="Rdca435c55d5a45a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ad3171d56ff4fea" /><Relationship Type="http://schemas.openxmlformats.org/officeDocument/2006/relationships/notesMaster" Target="/ppt/notesMasters/notesMaster1.xml" Id="R6b969399bc92459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eee621d54c1479c" /><Relationship Type="http://schemas.openxmlformats.org/officeDocument/2006/relationships/notesMaster" Target="/ppt/notesMasters/notesMaster1.xml" Id="R37e04f071119421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f1fe1b532a0433e" /><Relationship Type="http://schemas.openxmlformats.org/officeDocument/2006/relationships/notesMaster" Target="/ppt/notesMasters/notesMaster1.xml" Id="R318a75f44fa74d0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5d1f80a5e9d4001" /><Relationship Type="http://schemas.openxmlformats.org/officeDocument/2006/relationships/notesMaster" Target="/ppt/notesMasters/notesMaster1.xml" Id="Rfd8e4ffd71b14aa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a6500c1bd6e4920" /><Relationship Type="http://schemas.openxmlformats.org/officeDocument/2006/relationships/notesMaster" Target="/ppt/notesMasters/notesMaster1.xml" Id="R9eb7ad3cdb1943e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7973a58a21d449f" /><Relationship Type="http://schemas.openxmlformats.org/officeDocument/2006/relationships/notesMaster" Target="/ppt/notesMasters/notesMaster1.xml" Id="R120c1ebacfe3424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ca25440b2694eed" /><Relationship Type="http://schemas.openxmlformats.org/officeDocument/2006/relationships/notesMaster" Target="/ppt/notesMasters/notesMaster1.xml" Id="R072fc79f814940e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with the question: why can a person know the Gospel as a fact and still keep it safely distant? This lesson explains the Spirit's preparatory work through truth concerning Christ.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Shield/neocities-fireprooofcommentaries/rc3/09_Youth_Resources/Found/Leader_Guides/RC3-Found-Leader-08-SpiritBringsGospelHome.pdf</a:t>
            </a:r>
          </a:p>
          <a:p xmlns:a="http://schemas.openxmlformats.org/drawingml/2006/main">
            <a:r>
              <a:t>- /Volumes/T7 Shield/neocities-fireprooofcommentaries/rc3/09_Youth_Resources/Found/Video_Plans/Session_08_Assets/Found-08-From-Headline-to-Summons-Storyboard-v1.png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Write the first statement, then add the second. A person may understand and agree with the first while keeping it distant. The second makes the risen Christ's claim personal.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Shield/neocities-fireprooofcommentaries/rc3/09_Youth_Resources/Found/Leader_Guides/RC3-Found-Leader-08-SpiritBringsGospelHome.pdf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Shield/neocities-fireprooofcommentaries/rc3/09_Youth_Resources/Found/Student_Handouts/RC3-Found-Handout-08-SpiritBringsGospelHome.pdf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rescue headline as an analogy. Factual clarity alone does not mean the hearer has faced Christ's personal claim.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Shield/neocities-fireprooofcommentaries/rc3/09_Youth_Resources/Found/Video_Plans/Found-08-Illustrative-Video-Plan.md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Shield/neocities-fireprooofcommentaries/rc3/09_Youth_Resources/Found/Video_Plans/Session_08_Assets/Found-08-From-Headline-to-Summons-Storyboard-v1.png</a:t>
            </a:r>
          </a:p>
          <a:p xmlns:a="http://schemas.openxmlformats.org/drawingml/2006/main">
            <a:r>
              <a:t>- /Volumes/T7 Shield/neocities-fireprooofcommentaries/rc3/09_Youth_Resources/Found/Leader_Guides/RC3-Found-Leader-08-SpiritBringsGospelHome.pdf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content remains the same, but its personal significance becomes unavoidable. The Spirit works through truth rather than bypassing understanding or will.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Shield/neocities-fireprooofcommentaries/rc3/09_Youth_Resources/Found/Video_Plans/Found-08-Illustrative-Video-Plan.md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Shield/neocities-fireprooofcommentaries/rc3/09_Youth_Resources/Found/Video_Plans/Session_08_Assets/Found-08-From-Headline-to-Summons-Storyboard-v1.png</a:t>
            </a:r>
          </a:p>
          <a:p xmlns:a="http://schemas.openxmlformats.org/drawingml/2006/main">
            <a:r>
              <a:t>- /Volumes/T7 Shield/neocities-fireprooofcommentaries/rc3/09_Youth_Resources/Found/Leader_Guides/RC3-Found-Leader-08-SpiritBringsGospelHome.pdf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 the distinction carefully. The Spirit brings people toward Christ, makes the Gospel understood, and applies its truth to the will without believing for the hearer or regenerating before faith.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Shield/neocities-fireprooofcommentaries/rc3/09_Youth_Resources/Found/Leader_Guides/RC3-Found-Leader-08-SpiritBringsGospelHome.pdf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Shield/neocities-fireprooofcommentaries/rc3/09_Youth_Resources/Found/Student_Handouts/RC3-Found-Handout-08-SpiritBringsGospelHome.pdf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Drawing concerns direction. God acts first and providentially brings people toward the Gospel; through the Gospel, drawing becomes explicit movement toward the crucified and risen Son. Do not portray coercion.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Shield/neocities-fireprooofcommentaries/rc3/09_Youth_Resources/Found/Leader_Guides/RC3-Found-Leader-08-SpiritBringsGospelHome.pdf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Shield/neocities-fireprooofcommentaries/rc3/09_Youth_Resources/Found/Student_Handouts/RC3-Found-Handout-08-SpiritBringsGospelHome.pdf</a:t>
            </a:r>
          </a:p>
          <a:p xmlns:a="http://schemas.openxmlformats.org/drawingml/2006/main">
            <a:r>
              <a:t>- /Volumes/T7 Shield/neocities-fireprooofcommentaries/rc3/09_Youth_Resources/Found/Video_Plans/Session_08_Assets/Found-08-From-Headline-to-Summons-Storyboard-v1.png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Enlightenment concerns understanding. A hearer can genuinely understand, assent, and experience the Gospel's power without yet entrusting himself to Christ. Do not collapse enlightenment into regeneration.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Shield/neocities-fireprooofcommentaries/rc3/09_Youth_Resources/Found/Leader_Guides/RC3-Found-Leader-08-SpiritBringsGospelHome.pdf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Shield/neocities-fireprooofcommentaries/rc3/09_Youth_Resources/Found/Student_Handouts/RC3-Found-Handout-08-SpiritBringsGospelHome.pdf</a:t>
            </a:r>
          </a:p>
          <a:p xmlns:a="http://schemas.openxmlformats.org/drawingml/2006/main">
            <a:r>
              <a:t>- /Volumes/T7 Shield/neocities-fireprooofcommentaries/rc3/09_Youth_Resources/Found/Video_Plans/Session_08_Assets/Found-08-From-Headline-to-Summons-Storyboard-v1.png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Conviction is more than emotion, guilt, regret, or fear. Through the Gospel, the Spirit confronts the hearer with sin, righteousness, and judgment as each is centered on Christ.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Shield/neocities-fireprooofcommentaries/rc3/09_Youth_Resources/Found/Leader_Guides/RC3-Found-Leader-08-SpiritBringsGospelHome.pdf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Shield/neocities-fireprooofcommentaries/rc3/09_Youth_Resources/Found/Student_Handouts/RC3-Found-Handout-08-SpiritBringsGospelHome.pdf</a:t>
            </a:r>
          </a:p>
          <a:p xmlns:a="http://schemas.openxmlformats.org/drawingml/2006/main">
            <a:r>
              <a:t>- /Volumes/T7 Shield/neocities-fireprooofcommentaries/rc3/09_Youth_Resources/Found/Video_Plans/Session_08_Assets/Found-08-From-Headline-to-Summons-Storyboard-v1.png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John 16:8-11. Sin, righteousness, and judgment are not generic moral categories here; each is explained through Jesus Christ and His vindication.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Shield/neocities-fireprooofcommentaries/rc3/09_Youth_Resources/Found/Leader_Guides/RC3-Found-Leader-08-SpiritBringsGospelHome.pdf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Shield/neocities-fireprooofcommentaries/rc3/09_Youth_Resources/Found/Student_Handouts/RC3-Found-Handout-08-SpiritBringsGospelHome.pdf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works may overlap; do not turn them into a rigid timeline. The distinctions identify direction, understanding, and the Gospel's claim upon the will. None of them is the hearer's act of faith.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Shield/neocities-fireprooofcommentaries/rc3/09_Youth_Resources/Found/Leader_Guides/RC3-Found-Leader-08-SpiritBringsGospelHome.pdf</a:t>
            </a:r>
          </a:p>
          <a:p xmlns:a="http://schemas.openxmlformats.org/drawingml/2006/main">
            <a:r>
              <a:t>- /Volumes/T7 Shield/neocities-fireprooofcommentaries/rc3/09_Youth_Resources/Found/Visual_Theology/Found-08-Visual-Theology.png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Acts 2:37 and Acts 7:54 show truth reaching the heart with different responses. Conviction presses the necessity of response but does not remove human choice or perform repentance and faith.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Shield/neocities-fireprooofcommentaries/rc3/09_Youth_Resources/Found/Leader_Guides/RC3-Found-Leader-08-SpiritBringsGospelHome.pdf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Shield/neocities-fireprooofcommentaries/rc3/09_Youth_Resources/Found/Student_Handouts/RC3-Found-Handout-08-SpiritBringsGospelHome.pdf</a:t>
            </a:r>
          </a:p>
          <a:p xmlns:a="http://schemas.openxmlformats.org/drawingml/2006/main">
            <a:r>
              <a:t>- /Volumes/T7 Shield/neocities-fireprooofcommentaries/rc3/09_Youth_Resources/Found/Video_Plans/Session_08_Assets/Found-08-From-Headline-to-Summons-Storyboard-v1.png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Reserve regeneration and 'gives life' for conversion. Strong feeling, sincere assent, and profound spiritual experience are not themselves union with Christ. Preserve the order: the sinner believes; the Spirit gives life.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Shield/neocities-fireprooofcommentaries/rc3/09_Youth_Resources/Found/Leader_Guides/RC3-Found-Leader-08-SpiritBringsGospelHome.pdf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Shield/neocities-fireprooofcommentaries/rc3/09_Youth_Resources/Found/Student_Handouts/RC3-Found-Handout-08-SpiritBringsGospelHome.pdf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leader-guide follow-ups. Keep the discussion centered on Christ and the Gospel, not on measuring emotion or narrating an invisible sequence.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Shield/neocities-fireprooofcommentaries/rc3/09_Youth_Resources/Found/Leader_Guides/RC3-Found-Leader-08-SpiritBringsGospelHome.pdf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memory verse together. Invite honest reflection or private conversation. Do not offer emotion as proof, bypass the will, or manufacture a decision. Christ and His Gospel remain central.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Shield/neocities-fireprooofcommentaries/rc3/09_Youth_Resources/Found/Leader_Guides/RC3-Found-Leader-08-SpiritBringsGospelHome.pdf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Shield/neocities-fireprooofcommentaries/rc3/09_Youth_Resources/Found/Student_Handouts/RC3-Found-Handout-08-SpiritBringsGospelHome.pdf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1d41a9fd194e8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611c77183d045bf" /><Relationship Type="http://schemas.openxmlformats.org/officeDocument/2006/relationships/slideLayout" Target="/ppt/slideLayouts/slideLayout1.xml" Id="Rcf6247d813784ee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f6247d813784ee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d561a188c94e4f" /><Relationship Type="http://schemas.openxmlformats.org/officeDocument/2006/relationships/image" Target="/ppt/media/image.png" Id="Ra3f40ac8457640a7" /><Relationship Type="http://schemas.openxmlformats.org/officeDocument/2006/relationships/notesSlide" Target="/ppt/notesSlides/notesSlide1.xml" Id="R825a99e513cd4db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55647b01b14129" /><Relationship Type="http://schemas.openxmlformats.org/officeDocument/2006/relationships/notesSlide" Target="/ppt/notesSlides/notesSlide2.xml" Id="R8a35196d40b9486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fe5cc89d6b4be9" /><Relationship Type="http://schemas.openxmlformats.org/officeDocument/2006/relationships/image" Target="/ppt/media/image2.png" Id="R7f73d0dc3582484a" /><Relationship Type="http://schemas.openxmlformats.org/officeDocument/2006/relationships/notesSlide" Target="/ppt/notesSlides/notesSlide3.xml" Id="R0ae4c5c9afc04c8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de31e4fd6b4c06" /><Relationship Type="http://schemas.openxmlformats.org/officeDocument/2006/relationships/image" Target="/ppt/media/image3.png" Id="R634121b507814ffb" /><Relationship Type="http://schemas.openxmlformats.org/officeDocument/2006/relationships/notesSlide" Target="/ppt/notesSlides/notesSlide4.xml" Id="Rde793dfb9ba94d3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f87f22a46341ac" /><Relationship Type="http://schemas.openxmlformats.org/officeDocument/2006/relationships/image" Target="/ppt/media/image4.png" Id="Ra5a8a16998b74361" /><Relationship Type="http://schemas.openxmlformats.org/officeDocument/2006/relationships/notesSlide" Target="/ppt/notesSlides/notesSlide5.xml" Id="R9a3106775481441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0508b351f64d5a" /><Relationship Type="http://schemas.openxmlformats.org/officeDocument/2006/relationships/image" Target="/ppt/media/image5.png" Id="R3abf40ad66894913" /><Relationship Type="http://schemas.openxmlformats.org/officeDocument/2006/relationships/notesSlide" Target="/ppt/notesSlides/notesSlide6.xml" Id="R9b9d3d54389d4a8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505fdbf3d84dde" /><Relationship Type="http://schemas.openxmlformats.org/officeDocument/2006/relationships/image" Target="/ppt/media/image6.png" Id="R5112bd316e5e43ba" /><Relationship Type="http://schemas.openxmlformats.org/officeDocument/2006/relationships/notesSlide" Target="/ppt/notesSlides/notesSlide7.xml" Id="R3c1e4bbc0a6147e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ac6af642d648af" /><Relationship Type="http://schemas.openxmlformats.org/officeDocument/2006/relationships/image" Target="/ppt/media/image7.png" Id="R5192acb1ce1c4e66" /><Relationship Type="http://schemas.openxmlformats.org/officeDocument/2006/relationships/notesSlide" Target="/ppt/notesSlides/notesSlide8.xml" Id="Rff7137abd8834c2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b7f16c59a744e0" /><Relationship Type="http://schemas.openxmlformats.org/officeDocument/2006/relationships/notesSlide" Target="/ppt/notesSlides/notesSlide9.xml" Id="R281ddecc935544e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dcca9dce304893" /><Relationship Type="http://schemas.openxmlformats.org/officeDocument/2006/relationships/notesSlide" Target="/ppt/notesSlides/notesSlide10.xml" Id="R4e13d9d44efe444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e273fe150a4af2" /><Relationship Type="http://schemas.openxmlformats.org/officeDocument/2006/relationships/image" Target="/ppt/media/image8.png" Id="R0f8dcd181eae4809" /><Relationship Type="http://schemas.openxmlformats.org/officeDocument/2006/relationships/notesSlide" Target="/ppt/notesSlides/notesSlide11.xml" Id="Rf580494912c443d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b2d2d73ac640e5" /><Relationship Type="http://schemas.openxmlformats.org/officeDocument/2006/relationships/notesSlide" Target="/ppt/notesSlides/notesSlide12.xml" Id="R25de622369d349e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d8a3610a62490b" /><Relationship Type="http://schemas.openxmlformats.org/officeDocument/2006/relationships/notesSlide" Target="/ppt/notesSlides/notesSlide13.xml" Id="R5baadc236bb6417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88e8ad8fec40ab" /><Relationship Type="http://schemas.openxmlformats.org/officeDocument/2006/relationships/image" Target="/ppt/media/image9.png" Id="Rf87b99a725964d1b" /><Relationship Type="http://schemas.openxmlformats.org/officeDocument/2006/relationships/notesSlide" Target="/ppt/notesSlides/notesSlide14.xml" Id="R0ce2058d28a3472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f40ac8457640a7"/>
          <a:srcRect xmlns:a="http://schemas.openxmlformats.org/drawingml/2006/main" l="0" t="226" r="0" b="22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81750" y="704850"/>
            <a:ext cx="5334000" cy="44862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3AA956-B488-45C9-BED4-34F7D6EC6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14350"/>
            <a:ext cx="5715000" cy="4867275"/>
          </a:xfrm>
          <a:prstGeom xmlns:a="http://schemas.openxmlformats.org/drawingml/2006/main" prst="roundRect">
            <a:avLst>
              <a:gd name="adj" fmla="val 1566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4E62F1-EBA2-4483-9B88-731C256AD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667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7D989"/>
                </a:solidFill>
              </a:defRPr>
            </a:pPr>
            <a:r>
              <a:rPr sz="1275" b="1" i="0">
                <a:solidFill>
                  <a:srgbClr val="F7D989"/>
                </a:solidFill>
              </a:rPr>
              <a:t>RC3 • LIFE IN CHRIST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34AF79-9881-4011-8986-9D2D1520F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57275"/>
            <a:ext cx="4572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650" b="1" i="0">
                <a:solidFill>
                  <a:srgbClr val="FAF4E6"/>
                </a:solidFill>
              </a:defRPr>
            </a:pPr>
            <a:r>
              <a:rPr sz="4650" b="1" i="0">
                <a:solidFill>
                  <a:srgbClr val="FAF4E6"/>
                </a:solidFill>
              </a:rPr>
              <a:t>FOUND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9A51BD-C2E5-46BB-92AC-9CCF9F635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859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E9AA2F"/>
                </a:solidFill>
              </a:defRPr>
            </a:pPr>
            <a:r>
              <a:rPr sz="1800" b="1" i="0">
                <a:solidFill>
                  <a:srgbClr val="E9AA2F"/>
                </a:solidFill>
              </a:rPr>
              <a:t>SESSION 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36D7C2-3DC1-4EB6-A97D-A59CAC400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28875"/>
            <a:ext cx="5143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FFFFF"/>
                </a:solidFill>
              </a:defRPr>
            </a:pPr>
            <a:r>
              <a:rPr sz="3150" b="1" i="0">
                <a:solidFill>
                  <a:srgbClr val="FFFFFF"/>
                </a:solidFill>
              </a:rPr>
              <a:t>HOW THE SPIRIT</a:t>
            </a:r>
          </a:p>
          <a:p xmlns:a="http://schemas.openxmlformats.org/drawingml/2006/main">
            <a:pPr algn="l">
              <a:defRPr sz="3150" b="1" i="0">
                <a:solidFill>
                  <a:srgbClr val="FFFFFF"/>
                </a:solidFill>
              </a:defRPr>
            </a:pPr>
            <a:r>
              <a:rPr sz="3150" b="1" i="0">
                <a:solidFill>
                  <a:srgbClr val="FFFFFF"/>
                </a:solidFill>
              </a:rPr>
              <a:t>BRINGS THE</a:t>
            </a:r>
          </a:p>
          <a:p xmlns:a="http://schemas.openxmlformats.org/drawingml/2006/main">
            <a:pPr algn="l">
              <a:defRPr sz="3150" b="1" i="0">
                <a:solidFill>
                  <a:srgbClr val="FFFFFF"/>
                </a:solidFill>
              </a:defRPr>
            </a:pPr>
            <a:r>
              <a:rPr sz="3150" b="1" i="0">
                <a:solidFill>
                  <a:srgbClr val="FFFFFF"/>
                </a:solidFill>
              </a:rPr>
              <a:t>GOSPEL HOME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179DD8-E039-48E8-B346-4358CF7F6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52925"/>
            <a:ext cx="2857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35EA56-93EF-46DC-BCA7-1D9DF4B0C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0"/>
            <a:ext cx="495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1">
                <a:solidFill>
                  <a:srgbClr val="FAF4E6"/>
                </a:solidFill>
              </a:defRPr>
            </a:pPr>
            <a:r>
              <a:rPr sz="1650" b="0" i="1">
                <a:solidFill>
                  <a:srgbClr val="FAF4E6"/>
                </a:solidFill>
              </a:rPr>
              <a:t>Drawing, Conviction, and the Moment</a:t>
            </a:r>
          </a:p>
          <a:p xmlns:a="http://schemas.openxmlformats.org/drawingml/2006/main">
            <a:pPr algn="l">
              <a:defRPr sz="1650" b="0" i="1">
                <a:solidFill>
                  <a:srgbClr val="FAF4E6"/>
                </a:solidFill>
              </a:defRPr>
            </a:pPr>
            <a:r>
              <a:rPr sz="1650" b="0" i="1">
                <a:solidFill>
                  <a:srgbClr val="FAF4E6"/>
                </a:solidFill>
              </a:rPr>
              <a:t>Truth Becomes Personal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1A190D-5D33-4F44-A4F8-B33A05BBE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10250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C8D2E4"/>
                </a:solidFill>
              </a:defRPr>
            </a:pPr>
            <a:r>
              <a:rPr sz="1125" b="0" i="0">
                <a:solidFill>
                  <a:srgbClr val="C8D2E4"/>
                </a:solidFill>
              </a:rPr>
              <a:t>Fireproof Studies • James J. Burke</a:t>
            </a:r>
          </a:p>
        </p:txBody>
      </p:sp>
    </p:spTree>
    <p:extLst>
      <p:ext uri="{BB962C8B-B14F-4D97-AF65-F5344CB8AC3E}">
        <p14:creationId xmlns:p14="http://schemas.microsoft.com/office/powerpoint/2010/main" val="3964199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C1C156-A39D-4DCD-98DB-1F82DDB01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633A"/>
                </a:solidFill>
              </a:defRPr>
            </a:pPr>
            <a:r>
              <a:rPr sz="1275" b="1" i="0">
                <a:solidFill>
                  <a:srgbClr val="0B633A"/>
                </a:solidFill>
              </a:rPr>
              <a:t>OPENING ACTIVITY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8BBC4C-D07D-49E8-B146-0E4749F6F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14375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0B1735"/>
                </a:solidFill>
              </a:defRPr>
            </a:pPr>
            <a:r>
              <a:rPr sz="3300" b="1" i="0">
                <a:solidFill>
                  <a:srgbClr val="0B1735"/>
                </a:solidFill>
              </a:rPr>
              <a:t>Distant fact—or personal claim?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79042C-1318-4341-AA24-6560DF323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23975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40506A"/>
                </a:solidFill>
              </a:defRPr>
            </a:pPr>
            <a:r>
              <a:rPr sz="1725" b="0" i="0">
                <a:solidFill>
                  <a:srgbClr val="40506A"/>
                </a:solidFill>
              </a:rPr>
              <a:t>Read both statements aloud. What changed?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D7CF12-1CDB-4AEF-8075-1CE025A4C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76450"/>
            <a:ext cx="5143500" cy="2628900"/>
          </a:xfrm>
          <a:prstGeom xmlns:a="http://schemas.openxmlformats.org/drawingml/2006/main" prst="roundRect">
            <a:avLst>
              <a:gd name="adj" fmla="val 289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061B4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6D5B6C-65C7-4A7A-B57F-D7C335E58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381250"/>
            <a:ext cx="441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061B46"/>
                </a:solidFill>
              </a:defRPr>
            </a:pPr>
            <a:r>
              <a:rPr sz="1875" b="1" i="0">
                <a:solidFill>
                  <a:srgbClr val="061B46"/>
                </a:solidFill>
              </a:rPr>
              <a:t>DISTANT FACT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734A3C-8EC2-460A-9C32-145DFCE1F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086100"/>
            <a:ext cx="4343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 i="0">
                <a:solidFill>
                  <a:srgbClr val="0B1735"/>
                </a:solidFill>
              </a:defRPr>
            </a:pPr>
            <a:r>
              <a:rPr sz="2550" b="1" i="0">
                <a:solidFill>
                  <a:srgbClr val="0B1735"/>
                </a:solidFill>
              </a:rPr>
              <a:t>JESUS CHRIST</a:t>
            </a:r>
          </a:p>
          <a:p xmlns:a="http://schemas.openxmlformats.org/drawingml/2006/main">
            <a:pPr algn="ctr">
              <a:defRPr sz="2550" b="1" i="0">
                <a:solidFill>
                  <a:srgbClr val="0B1735"/>
                </a:solidFill>
              </a:defRPr>
            </a:pPr>
            <a:r>
              <a:rPr sz="2550" b="1" i="0">
                <a:solidFill>
                  <a:srgbClr val="0B1735"/>
                </a:solidFill>
              </a:rPr>
              <a:t>DIED AND ROSE.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DCFB73-79B1-4399-9B23-74D7A6551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076450"/>
            <a:ext cx="5143500" cy="2628900"/>
          </a:xfrm>
          <a:prstGeom xmlns:a="http://schemas.openxmlformats.org/drawingml/2006/main" prst="roundRect">
            <a:avLst>
              <a:gd name="adj" fmla="val 289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F68B2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737424-9F09-42CB-BDBF-0B29ED04E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381250"/>
            <a:ext cx="441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68B2C"/>
                </a:solidFill>
              </a:defRPr>
            </a:pPr>
            <a:r>
              <a:rPr sz="1875" b="1" i="0">
                <a:solidFill>
                  <a:srgbClr val="F68B2C"/>
                </a:solidFill>
              </a:rPr>
              <a:t>PERSONAL CLAIM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42F347-FD05-48CD-A8F9-20C0F6016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086100"/>
            <a:ext cx="4343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 i="0">
                <a:solidFill>
                  <a:srgbClr val="0B1735"/>
                </a:solidFill>
              </a:defRPr>
            </a:pPr>
            <a:r>
              <a:rPr sz="2550" b="1" i="0">
                <a:solidFill>
                  <a:srgbClr val="0B1735"/>
                </a:solidFill>
              </a:rPr>
              <a:t>THIS RISEN CHRIST IS</a:t>
            </a:r>
          </a:p>
          <a:p xmlns:a="http://schemas.openxmlformats.org/drawingml/2006/main">
            <a:pPr algn="ctr">
              <a:defRPr sz="2550" b="1" i="0">
                <a:solidFill>
                  <a:srgbClr val="0B1735"/>
                </a:solidFill>
              </a:defRPr>
            </a:pPr>
            <a:r>
              <a:rPr sz="2550" b="1" i="0">
                <a:solidFill>
                  <a:srgbClr val="0B1735"/>
                </a:solidFill>
              </a:rPr>
              <a:t>MY RIGHTFUL LORD.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2CD859-1E1E-4175-BD43-0B59C6AE7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5238750"/>
            <a:ext cx="962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0B633A"/>
                </a:solidFill>
              </a:defRPr>
            </a:pPr>
            <a:r>
              <a:rPr sz="2100" b="1" i="0">
                <a:solidFill>
                  <a:srgbClr val="0B633A"/>
                </a:solidFill>
              </a:rPr>
              <a:t>The facts did not change. The hearer's own allegiance is now addressed.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15A9B6-19FE-475F-B178-65FE8C467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DA5E10-2D78-4738-858B-9393B851A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8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F817D3-6D8C-4C65-9530-F9C019244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4574085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73d0dc3582484a"/>
          <a:srcRect xmlns:a="http://schemas.openxmlformats.org/drawingml/2006/main" l="0" t="45" r="0" b="4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2C09A6-F358-4F30-AEBF-3B3B3B130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81C92B-53C1-492D-9677-A88ACAD4C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A DISTANT HEADLINE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3B7467-026E-45C2-A5E0-129E51406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FFFFF"/>
                </a:solidFill>
              </a:defRPr>
            </a:pPr>
            <a:r>
              <a:rPr sz="3150" b="1" i="0">
                <a:solidFill>
                  <a:srgbClr val="FFFFFF"/>
                </a:solidFill>
              </a:rPr>
              <a:t>Truth can be clear—and still kept safely distant.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10C389-7FE9-4780-85B6-F42B32B09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3145A2-462F-49A5-8017-FED97FCB0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19400"/>
            <a:ext cx="5524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FAF4E6"/>
                </a:solidFill>
              </a:defRPr>
            </a:pPr>
            <a:r>
              <a:rPr sz="2175" b="1" i="0">
                <a:solidFill>
                  <a:srgbClr val="FAF4E6"/>
                </a:solidFill>
              </a:rPr>
              <a:t>The rescue is real. The report is understandable.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7099F7-F38B-42FB-B1D1-C171CD020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C8D2E4"/>
                </a:solidFill>
              </a:defRPr>
            </a:pPr>
            <a:r>
              <a:rPr sz="1950" b="0" i="0">
                <a:solidFill>
                  <a:srgbClr val="C8D2E4"/>
                </a:solidFill>
              </a:rPr>
              <a:t>Yet the hearer can still treat it as someone else's problem and someone else's deliverance.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AC7728-6601-490C-B838-99A857793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7D989"/>
                </a:solidFill>
              </a:defRPr>
            </a:pPr>
            <a:r>
              <a:rPr sz="1575" b="1" i="0">
                <a:solidFill>
                  <a:srgbClr val="F7D989"/>
                </a:solidFill>
              </a:rPr>
              <a:t>I HEAR ABOUT IT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6C1A6C-7026-4504-BCC3-BD6AFE8AD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26AAA2-2883-4A01-B643-BEF76056B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5EE09A-00DB-48D6-BDD3-8653FBB52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2970319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4121b507814ffb"/>
          <a:srcRect xmlns:a="http://schemas.openxmlformats.org/drawingml/2006/main" l="0" t="153" r="0" b="15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195021-C362-45EB-AFF1-36A0E654A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341688-3CB1-4B47-BCCA-4BAF0FAD9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THE SUMMONS BECOMES PERSONAL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6BC075-8A78-40DB-986A-2C665BAB2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FFFFF"/>
                </a:solidFill>
              </a:defRPr>
            </a:pPr>
            <a:r>
              <a:rPr sz="3150" b="1" i="0">
                <a:solidFill>
                  <a:srgbClr val="FFFFFF"/>
                </a:solidFill>
              </a:rPr>
              <a:t>The same truth now addresses me.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8FEC5C-80A1-447D-B436-5215C4B61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2B003A-3C3B-41E7-90E0-C3A4147A8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19400"/>
            <a:ext cx="5524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FAF4E6"/>
                </a:solidFill>
              </a:defRPr>
            </a:pPr>
            <a:r>
              <a:rPr sz="2175" b="1" i="0">
                <a:solidFill>
                  <a:srgbClr val="FAF4E6"/>
                </a:solidFill>
              </a:rPr>
              <a:t>My own danger, allegiance, and response are now addressed.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17571E-7065-4A91-8736-26E50CFD9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C8D2E4"/>
                </a:solidFill>
              </a:defRPr>
            </a:pPr>
            <a:r>
              <a:rPr sz="1950" b="0" i="0">
                <a:solidFill>
                  <a:srgbClr val="C8D2E4"/>
                </a:solidFill>
              </a:rPr>
              <a:t>Enlightenment says, “I see it.” Conviction says, “This truth is addressing me.”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F1F6E9-382A-4AEF-8BA3-381C69D0C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512A7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7D989"/>
                </a:solidFill>
              </a:defRPr>
            </a:pPr>
            <a:r>
              <a:rPr sz="1575" b="1" i="0">
                <a:solidFill>
                  <a:srgbClr val="F7D989"/>
                </a:solidFill>
              </a:rPr>
              <a:t>I MUST ANSWER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BDF9E7-C483-412A-84A3-40E484BD1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EC71D9-E5F7-49D2-BE35-F029F88E9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AB3C7E-902A-45F1-9F78-2D9B21CD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11847779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a8a16998b74361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E62465-2C7B-40DC-BB3D-97E1AF1B2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7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CEFB0B-850E-440B-BF3B-F413015B9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477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9AA2F"/>
                </a:solidFill>
              </a:defRPr>
            </a:pPr>
            <a:r>
              <a:rPr sz="1575" b="1" i="0">
                <a:solidFill>
                  <a:srgbClr val="E9AA2F"/>
                </a:solidFill>
              </a:rPr>
              <a:t>BIG IDEA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7D0C38-2DE5-47E9-9844-5F423D009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200150"/>
            <a:ext cx="10382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The Spirit makes Christ's Gospel</a:t>
            </a:r>
          </a:p>
          <a:p xmlns:a="http://schemas.openxmlformats.org/drawingml/2006/main">
            <a:pPr algn="l"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understood and personal.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5AD977-A99A-4C02-A2A9-AB7BE415D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76550"/>
            <a:ext cx="2571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50B921-7E27-49C5-8BC4-F7CA59546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95650"/>
            <a:ext cx="10382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FAF4E6"/>
                </a:solidFill>
              </a:defRPr>
            </a:pPr>
            <a:r>
              <a:rPr sz="2700" b="1" i="0">
                <a:solidFill>
                  <a:srgbClr val="FAF4E6"/>
                </a:solidFill>
              </a:rPr>
              <a:t>He presses Christ's claim upon the human will.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0F6DFC-7A7E-47A2-9EB6-8FD7D7A7E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43400"/>
            <a:ext cx="10382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325" b="1" i="0">
                <a:solidFill>
                  <a:srgbClr val="F7D989"/>
                </a:solidFill>
              </a:defRPr>
            </a:pPr>
            <a:r>
              <a:rPr sz="2325" b="1" i="0">
                <a:solidFill>
                  <a:srgbClr val="F7D989"/>
                </a:solidFill>
              </a:rPr>
              <a:t>He does not perform the hearer's response or give life before faith.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DE451E-0139-4A75-9BE4-F2B033F6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61975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Drawing • Enlightenment • Conviction • Response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7882BE-D9F6-4C56-894E-410A522FE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7A435E-9E3F-4736-B1CB-DB8201520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322220-5172-4009-8504-6AB664908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7507491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bf40ad66894913"/>
          <a:srcRect xmlns:a="http://schemas.openxmlformats.org/drawingml/2006/main" l="29" t="0" r="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9560B8-A176-4D2A-B780-8E7631B54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E67D40-50A4-401D-8771-9E668D7F6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JOHN 6:44-45 • DRAWING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6E9A8D-F741-4B8E-A7E0-AAFCC35B4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FFFFF"/>
                </a:solidFill>
              </a:defRPr>
            </a:pPr>
            <a:r>
              <a:rPr sz="3150" b="1" i="0">
                <a:solidFill>
                  <a:srgbClr val="FFFFFF"/>
                </a:solidFill>
              </a:rPr>
              <a:t>Drawing brings a person toward Christ.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E4A32F-5234-4292-87EB-DBC32F321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203D35-70B2-4C0A-9A7E-2AFD4F176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19400"/>
            <a:ext cx="5524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FAF4E6"/>
                </a:solidFill>
              </a:defRPr>
            </a:pPr>
            <a:r>
              <a:rPr sz="2175" b="1" i="0">
                <a:solidFill>
                  <a:srgbClr val="FAF4E6"/>
                </a:solidFill>
              </a:rPr>
              <a:t>God acts first, bringing people toward light, the Gospel, and His risen Son.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B3CEB8-8B97-4866-8636-061F80593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C8D2E4"/>
                </a:solidFill>
              </a:defRPr>
            </a:pPr>
            <a:r>
              <a:rPr sz="1950" b="0" i="0">
                <a:solidFill>
                  <a:srgbClr val="C8D2E4"/>
                </a:solidFill>
              </a:rPr>
              <a:t>Drawing is real divine initiative without coercion. It answers: Toward whom am I being brought?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5DC06B-DB20-4E0F-9273-4E2F508BA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B633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7D989"/>
                </a:solidFill>
              </a:defRPr>
            </a:pPr>
            <a:r>
              <a:rPr sz="1575" b="1" i="0">
                <a:solidFill>
                  <a:srgbClr val="F7D989"/>
                </a:solidFill>
              </a:rPr>
              <a:t>TOWARD CHRIST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4B2BB0-F7A2-4F96-ABEB-242A0ADFC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D4F5C2-B82A-41DB-87AA-760A58CAE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4693A5-0DB6-4DF4-A861-39AEB0FCC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0218320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8540D5-8B0E-4D87-9FF8-B08585111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61B46"/>
                </a:solidFill>
              </a:defRPr>
            </a:pPr>
            <a:r>
              <a:rPr sz="1275" b="1" i="0">
                <a:solidFill>
                  <a:srgbClr val="061B46"/>
                </a:solidFill>
              </a:rPr>
              <a:t>HEBREWS 6:4-6 • ENLIGHTENMENT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A510AE-045E-444B-AC55-352D6FF92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04850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0B1735"/>
                </a:solidFill>
              </a:defRPr>
            </a:pPr>
            <a:r>
              <a:rPr sz="3150" b="1" i="0">
                <a:solidFill>
                  <a:srgbClr val="0B1735"/>
                </a:solidFill>
              </a:rPr>
              <a:t>Enlightenment makes the Gospel understood.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12bd316e5e43ba"/>
          <a:srcRect xmlns:a="http://schemas.openxmlformats.org/drawingml/2006/main" l="0" t="153" r="0" b="15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169545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E2716A-B6C0-4F5B-9A0B-E7717A4F5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58115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061B4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226720-3F13-4C87-BB90-C3596CD76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790700"/>
            <a:ext cx="495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61B46"/>
                </a:solidFill>
              </a:defRPr>
            </a:pPr>
            <a:r>
              <a:rPr sz="1800" b="1" i="0">
                <a:solidFill>
                  <a:srgbClr val="061B46"/>
                </a:solidFill>
              </a:rPr>
              <a:t>WHAT TRUTH DO I NOW UNDERSTAND?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C3515A-4482-4367-9AB1-0DCB88849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400300"/>
            <a:ext cx="4953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0B1735"/>
                </a:solidFill>
              </a:defRPr>
            </a:pPr>
            <a:r>
              <a:rPr sz="2250" b="1" i="0">
                <a:solidFill>
                  <a:srgbClr val="0B1735"/>
                </a:solidFill>
              </a:rPr>
              <a:t>The Gospel comes into intelligible and personally significant view.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86C67C-2FE9-4026-8CF7-EB3078D63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581400"/>
            <a:ext cx="4572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2BC20A-4F08-499E-9115-89A4B42FF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43350"/>
            <a:ext cx="4953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40506A"/>
                </a:solidFill>
              </a:defRPr>
            </a:pPr>
            <a:r>
              <a:rPr sz="1875" b="0" i="0">
                <a:solidFill>
                  <a:srgbClr val="40506A"/>
                </a:solidFill>
              </a:rPr>
              <a:t>A hearer may understand, assent, and experience its power without yet entrusting himself to Christ.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06D349-DFD9-4277-8A1B-A2ACA5A60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448300"/>
            <a:ext cx="5238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AF7F3"/>
          </a:solidFill>
          <a:ln xmlns:a="http://schemas.openxmlformats.org/drawingml/2006/main" w="19050">
            <a:solidFill>
              <a:srgbClr val="0B633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0B633A"/>
                </a:solidFill>
              </a:defRPr>
            </a:pPr>
            <a:r>
              <a:rPr sz="1425" b="1" i="0">
                <a:solidFill>
                  <a:srgbClr val="0B633A"/>
                </a:solidFill>
              </a:rPr>
              <a:t>SEEING TRUTH IS NOT YET TRUSTING CHRIST.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BB8105-5928-4345-A4FB-130A8391F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3D8000-0652-4401-BBCB-AA8DC368F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A13BCF-F0B2-420B-88CB-AB88EA95B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0831808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92acb1ce1c4e66"/>
          <a:srcRect xmlns:a="http://schemas.openxmlformats.org/drawingml/2006/main" l="29" t="0" r="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6B9739-8A9B-4FD6-A9A0-4134933CE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29D842-BDC9-4B1E-B2D3-871B14062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JOHN 16:8-11 • CONVICTION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92C41C-9AED-40D0-86DE-ED98AFD0A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FFFFF"/>
                </a:solidFill>
              </a:defRPr>
            </a:pPr>
            <a:r>
              <a:rPr sz="3150" b="1" i="0">
                <a:solidFill>
                  <a:srgbClr val="FFFFFF"/>
                </a:solidFill>
              </a:rPr>
              <a:t>Conviction applies the Gospel to the will.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C76CE7-54CE-4F60-812C-F074F7C69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C2FA39-D9BE-443B-9327-C04186332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19400"/>
            <a:ext cx="5524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FAF4E6"/>
                </a:solidFill>
              </a:defRPr>
            </a:pPr>
            <a:r>
              <a:rPr sz="2175" b="1" i="0">
                <a:solidFill>
                  <a:srgbClr val="FAF4E6"/>
                </a:solidFill>
              </a:rPr>
              <a:t>Through truth concerning Christ, the Spirit exposes unbelief and overturns the world's verdict.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E4F13D-612F-473E-98DD-6D3699180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C8D2E4"/>
                </a:solidFill>
              </a:defRPr>
            </a:pPr>
            <a:r>
              <a:rPr sz="1950" b="0" i="0">
                <a:solidFill>
                  <a:srgbClr val="C8D2E4"/>
                </a:solidFill>
              </a:rPr>
              <a:t>Conviction presses the need to respond. Without the Gospel there may be regret or fear—but not spiritual conviction.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CFAE14-164D-4D34-BF46-78589A816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512A7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7D989"/>
                </a:solidFill>
              </a:defRPr>
            </a:pPr>
            <a:r>
              <a:rPr sz="1575" b="1" i="0">
                <a:solidFill>
                  <a:srgbClr val="F7D989"/>
                </a:solidFill>
              </a:rPr>
              <a:t>WHAT CLAIM MUST I ANSWER?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CD5C7D-BCB2-445C-B82F-048B3DD02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B7D930-F57B-45A3-8053-2C2453A60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F1BB77-F383-4C7B-BD25-3F248AA46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8879691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76EA9F-FE4B-4C4F-AEE0-95EEFEE68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68B2C"/>
                </a:solidFill>
              </a:defRPr>
            </a:pPr>
            <a:r>
              <a:rPr sz="1275" b="1" i="0">
                <a:solidFill>
                  <a:srgbClr val="F68B2C"/>
                </a:solidFill>
              </a:rPr>
              <a:t>JOHN 16:8-11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8950FC-C13B-403D-9667-5579C11F5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04850"/>
            <a:ext cx="1047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0B1735"/>
                </a:solidFill>
              </a:defRPr>
            </a:pPr>
            <a:r>
              <a:rPr sz="3225" b="1" i="0">
                <a:solidFill>
                  <a:srgbClr val="0B1735"/>
                </a:solidFill>
              </a:rPr>
              <a:t>Every part of conviction concerns Christ.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0A7FF2-D0A2-432E-B352-5F12ED1C2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09750"/>
            <a:ext cx="3524250" cy="3390900"/>
          </a:xfrm>
          <a:prstGeom xmlns:a="http://schemas.openxmlformats.org/drawingml/2006/main" prst="roundRect">
            <a:avLst>
              <a:gd name="adj" fmla="val 22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B43B3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77BD68-F11F-4BFC-9D02-6C0B872DF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14550"/>
            <a:ext cx="295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B43B31"/>
                </a:solidFill>
              </a:defRPr>
            </a:pPr>
            <a:r>
              <a:rPr sz="1950" b="1" i="0">
                <a:solidFill>
                  <a:srgbClr val="B43B31"/>
                </a:solidFill>
              </a:rPr>
              <a:t>SIN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259D52-0FDC-453C-B8B7-1ADDC8968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62250"/>
            <a:ext cx="2609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3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A67C7A-3B9F-402A-85CA-7687A904D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48000"/>
            <a:ext cx="28003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1">
                <a:solidFill>
                  <a:srgbClr val="0B1735"/>
                </a:solidFill>
              </a:defRPr>
            </a:pPr>
            <a:r>
              <a:rPr sz="1875" b="1" i="1">
                <a:solidFill>
                  <a:srgbClr val="0B1735"/>
                </a:solidFill>
              </a:rPr>
              <a:t>“Because they believe not on me.”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D77B1F-6CB9-4F0A-ADB3-4C216E919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29100"/>
            <a:ext cx="28003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40506A"/>
                </a:solidFill>
              </a:defRPr>
            </a:pPr>
            <a:r>
              <a:rPr sz="1575" b="1" i="0">
                <a:solidFill>
                  <a:srgbClr val="40506A"/>
                </a:solidFill>
              </a:rPr>
              <a:t>Unbelief rejects Christ.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E030C3-F9D5-4392-ADDF-4D9803F5E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1809750"/>
            <a:ext cx="3524250" cy="3390900"/>
          </a:xfrm>
          <a:prstGeom xmlns:a="http://schemas.openxmlformats.org/drawingml/2006/main" prst="roundRect">
            <a:avLst>
              <a:gd name="adj" fmla="val 22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0B633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ED0D93-561D-4D00-9BDE-8A18D4FC6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114550"/>
            <a:ext cx="295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0B633A"/>
                </a:solidFill>
              </a:defRPr>
            </a:pPr>
            <a:r>
              <a:rPr sz="1950" b="1" i="0">
                <a:solidFill>
                  <a:srgbClr val="0B633A"/>
                </a:solidFill>
              </a:rPr>
              <a:t>RIGHTEOUSNESS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294C54-1828-4E2F-9510-860536D34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762250"/>
            <a:ext cx="2609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1D7604-33F7-4670-9D1B-D7AE68AB1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048000"/>
            <a:ext cx="28003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1">
                <a:solidFill>
                  <a:srgbClr val="0B1735"/>
                </a:solidFill>
              </a:defRPr>
            </a:pPr>
            <a:r>
              <a:rPr sz="1875" b="1" i="1">
                <a:solidFill>
                  <a:srgbClr val="0B1735"/>
                </a:solidFill>
              </a:rPr>
              <a:t>“Because I go to my Father.”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A6DC48-7621-4F93-BC76-BB4522EF3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4229100"/>
            <a:ext cx="28003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40506A"/>
                </a:solidFill>
              </a:defRPr>
            </a:pPr>
            <a:r>
              <a:rPr sz="1575" b="1" i="0">
                <a:solidFill>
                  <a:srgbClr val="40506A"/>
                </a:solidFill>
              </a:rPr>
              <a:t>God vindicates Christ.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41F47A-07EC-4BEF-881C-18EB1BA64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1809750"/>
            <a:ext cx="3524250" cy="3390900"/>
          </a:xfrm>
          <a:prstGeom xmlns:a="http://schemas.openxmlformats.org/drawingml/2006/main" prst="roundRect">
            <a:avLst>
              <a:gd name="adj" fmla="val 22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512A7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F8A8F2-3752-4976-AC3D-00A9CD3E2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5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512A7A"/>
                </a:solidFill>
              </a:defRPr>
            </a:pPr>
            <a:r>
              <a:rPr sz="1950" b="1" i="0">
                <a:solidFill>
                  <a:srgbClr val="512A7A"/>
                </a:solidFill>
              </a:rPr>
              <a:t>JUDGMENT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ECAB20-2E33-4CB8-A092-E9C3166B1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62250"/>
            <a:ext cx="2609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19513C-E69A-48C7-961B-A7EADCE57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048000"/>
            <a:ext cx="28003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1">
                <a:solidFill>
                  <a:srgbClr val="0B1735"/>
                </a:solidFill>
              </a:defRPr>
            </a:pPr>
            <a:r>
              <a:rPr sz="1875" b="1" i="1">
                <a:solidFill>
                  <a:srgbClr val="0B1735"/>
                </a:solidFill>
              </a:rPr>
              <a:t>“The prince of this world is judged.”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290DEF-28D6-4250-AC30-A11524C9D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229100"/>
            <a:ext cx="28003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40506A"/>
                </a:solidFill>
              </a:defRPr>
            </a:pPr>
            <a:r>
              <a:rPr sz="1575" b="1" i="0">
                <a:solidFill>
                  <a:srgbClr val="40506A"/>
                </a:solidFill>
              </a:rPr>
              <a:t>Christ overturns the world's verdict.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A2C82D-531D-4FA6-A27E-B078EC2CB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5619750"/>
            <a:ext cx="962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0B633A"/>
                </a:solidFill>
              </a:defRPr>
            </a:pPr>
            <a:r>
              <a:rPr sz="1950" b="1" i="0">
                <a:solidFill>
                  <a:srgbClr val="0B633A"/>
                </a:solidFill>
              </a:rPr>
              <a:t>Conviction is Gospel-shaped: Christ is the center, not the hearer's feelings.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D0E066-8440-40ED-B725-BA52C7927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CD2FF6-3822-4898-89ED-C45A52851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8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78D45C-9503-485D-B503-EB4A90ECD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94612556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165172-BC04-4B13-B533-BC5D9B791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126C73"/>
                </a:solidFill>
              </a:defRPr>
            </a:pPr>
            <a:r>
              <a:rPr sz="1275" b="1" i="0">
                <a:solidFill>
                  <a:srgbClr val="126C73"/>
                </a:solidFill>
              </a:rPr>
              <a:t>THREE QUESTIONS • DISTINCT WORKS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BAE3B2-80D3-4612-AC52-BA2E1DDD9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048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0B1735"/>
                </a:solidFill>
              </a:defRPr>
            </a:pPr>
            <a:r>
              <a:rPr sz="3150" b="1" i="0">
                <a:solidFill>
                  <a:srgbClr val="0B1735"/>
                </a:solidFill>
              </a:rPr>
              <a:t>Direction, understanding, and personal claim.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A78FA7-0DB6-4A01-B9B6-0636B2195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685800" cy="685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FFFFFF"/>
                </a:solidFill>
              </a:defRPr>
            </a:pPr>
            <a:r>
              <a:rPr sz="2175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B5B494-3D36-4803-854C-46A90435E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73355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B633A"/>
                </a:solidFill>
              </a:defRPr>
            </a:pPr>
            <a:r>
              <a:rPr sz="1875" b="1" i="0">
                <a:solidFill>
                  <a:srgbClr val="0B633A"/>
                </a:solidFill>
              </a:rPr>
              <a:t>DRAWING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5E2090-6DB4-49AA-A2BA-474B36763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152650"/>
            <a:ext cx="9048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0B1735"/>
                </a:solidFill>
              </a:defRPr>
            </a:pPr>
            <a:r>
              <a:rPr sz="2100" b="1" i="0">
                <a:solidFill>
                  <a:srgbClr val="0B1735"/>
                </a:solidFill>
              </a:rPr>
              <a:t>Toward whom am I being brought?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F0B019-F611-449A-9974-E063265AD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819400"/>
            <a:ext cx="9048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32CC05-7376-48DD-AEDF-7F5933363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685800" cy="685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FFFFFF"/>
                </a:solidFill>
              </a:defRPr>
            </a:pPr>
            <a:r>
              <a:rPr sz="217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FF7287-083C-4853-A8A0-45D2D0117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97180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61B46"/>
                </a:solidFill>
              </a:defRPr>
            </a:pPr>
            <a:r>
              <a:rPr sz="1875" b="1" i="0">
                <a:solidFill>
                  <a:srgbClr val="061B46"/>
                </a:solidFill>
              </a:rPr>
              <a:t>ENLIGHTENMENT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3DE59F-E320-4E99-83D3-2950B930B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390900"/>
            <a:ext cx="9048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0B1735"/>
                </a:solidFill>
              </a:defRPr>
            </a:pPr>
            <a:r>
              <a:rPr sz="2100" b="1" i="0">
                <a:solidFill>
                  <a:srgbClr val="0B1735"/>
                </a:solidFill>
              </a:rPr>
              <a:t>What truth do I now understand?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5EB476-E248-491A-9F64-11F089E71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057650"/>
            <a:ext cx="9048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B5DF76-EC8F-4F37-AB6F-A12B588AA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29100"/>
            <a:ext cx="685800" cy="685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FFFFFF"/>
                </a:solidFill>
              </a:defRPr>
            </a:pPr>
            <a:r>
              <a:rPr sz="2175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CFD395-D08F-4DEF-840D-9DBECEA7D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21005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68B2C"/>
                </a:solidFill>
              </a:defRPr>
            </a:pPr>
            <a:r>
              <a:rPr sz="1875" b="1" i="0">
                <a:solidFill>
                  <a:srgbClr val="F68B2C"/>
                </a:solidFill>
              </a:rPr>
              <a:t>CONVICTION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40FCB6-C8A7-4476-A14E-0D00B301C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629150"/>
            <a:ext cx="9048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0B1735"/>
                </a:solidFill>
              </a:defRPr>
            </a:pPr>
            <a:r>
              <a:rPr sz="2100" b="1" i="0">
                <a:solidFill>
                  <a:srgbClr val="0B1735"/>
                </a:solidFill>
              </a:rPr>
              <a:t>What claim is this truth making upon my will?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1F231E-FCBD-4C8D-A8FC-88B3AE19D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619750"/>
            <a:ext cx="89535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AF7F3"/>
          </a:solidFill>
          <a:ln xmlns:a="http://schemas.openxmlformats.org/drawingml/2006/main" w="19050">
            <a:solidFill>
              <a:srgbClr val="126C7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C35865-1776-4B0B-BEF2-67A82739F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705475"/>
            <a:ext cx="828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26C73"/>
                </a:solidFill>
              </a:defRPr>
            </a:pPr>
            <a:r>
              <a:rPr sz="1500" b="1" i="0">
                <a:solidFill>
                  <a:srgbClr val="126C73"/>
                </a:solidFill>
              </a:rPr>
              <a:t>THESE WORKS MAY OVERLAP—BUT THEY DO NOT PERFORM FAITH.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4344FA-DF89-4001-A908-0C144F5FD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8DEF42-4FE0-4F74-8BF9-D22C9CDBD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8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6FD533-CFFC-4704-83A1-25A4E4458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993548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8dcd181eae4809"/>
          <a:srcRect xmlns:a="http://schemas.openxmlformats.org/drawingml/2006/main" l="46" t="0" r="4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0" y="1143000"/>
            <a:ext cx="5143500" cy="4333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56B971-DD1F-4E73-B1C7-90EAB1DB3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028700"/>
            <a:ext cx="5372100" cy="4562475"/>
          </a:xfrm>
          <a:prstGeom xmlns:a="http://schemas.openxmlformats.org/drawingml/2006/main" prst="roundRect">
            <a:avLst>
              <a:gd name="adj" fmla="val 1670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FFECF9-EB26-47B9-AD5A-E609547F2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E9AA2F"/>
                </a:solidFill>
              </a:defRPr>
            </a:pPr>
            <a:r>
              <a:rPr sz="1350" b="1" i="0">
                <a:solidFill>
                  <a:srgbClr val="E9AA2F"/>
                </a:solidFill>
              </a:rPr>
              <a:t>ACTS 2:36-41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8F3CA6-0D88-446E-92E3-1088DEA1D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5238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FFFFFF"/>
                </a:solidFill>
              </a:defRPr>
            </a:pPr>
            <a:r>
              <a:rPr sz="3450" b="1" i="0">
                <a:solidFill>
                  <a:srgbClr val="FFFFFF"/>
                </a:solidFill>
              </a:rPr>
              <a:t>A real response remains.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48E9E7-AE49-4864-AD19-2F3BC13A7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0"/>
            <a:ext cx="2476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DDF0E6-F3B5-4DF6-B529-AD45316CF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19400"/>
            <a:ext cx="5238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The Spirit does not repent or believe for the hearer.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7BE040-2EC7-4A16-B1F2-4CFAAA197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19550"/>
            <a:ext cx="5238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F7D989"/>
                </a:solidFill>
              </a:defRPr>
            </a:pPr>
            <a:r>
              <a:rPr sz="2025" b="0" i="0">
                <a:solidFill>
                  <a:srgbClr val="F7D989"/>
                </a:solidFill>
              </a:rPr>
              <a:t>The person may yield, evade, resist, suppress, or harden himself.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0E4DE2-FC67-415C-BD5E-108C44498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43550"/>
            <a:ext cx="5238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B633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PREPARATORY GRACE BRINGS THE WILL TO DECIDE.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B063D0-0184-4A05-8293-BF11D5980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2C6424-F4C2-4405-B4E7-F15F9FE6E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2A3CF4-3C26-4533-83A3-F91AB1895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85043780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0A8359-BDB8-407B-8427-56F2C6A15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68B2C"/>
                </a:solidFill>
              </a:defRPr>
            </a:pPr>
            <a:r>
              <a:rPr sz="1275" b="1" i="0">
                <a:solidFill>
                  <a:srgbClr val="F68B2C"/>
                </a:solidFill>
              </a:rPr>
              <a:t>DO NOT CONFUSE THESE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FA3852-C841-4F78-AD66-6CEF84DA4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048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0B1735"/>
                </a:solidFill>
              </a:defRPr>
            </a:pPr>
            <a:r>
              <a:rPr sz="3225" b="1" i="0">
                <a:solidFill>
                  <a:srgbClr val="0B1735"/>
                </a:solidFill>
              </a:rPr>
              <a:t>Not every strong experience is conversion.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A0967B-65DF-41FF-90C5-821640AFE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19250"/>
            <a:ext cx="590550" cy="590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43B3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2AE9B7-EAA0-483B-BBBD-CFBEA40EE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160020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B43B31"/>
                </a:solidFill>
              </a:defRPr>
            </a:pPr>
            <a:r>
              <a:rPr sz="1725" b="1" i="0">
                <a:solidFill>
                  <a:srgbClr val="B43B31"/>
                </a:solidFill>
              </a:rPr>
              <a:t>REGRET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5554F2-CC53-48C4-B0B0-3ABD334A6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600200"/>
            <a:ext cx="685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B1735"/>
                </a:solidFill>
              </a:defRPr>
            </a:pPr>
            <a:r>
              <a:rPr sz="1875" b="1" i="0">
                <a:solidFill>
                  <a:srgbClr val="0B1735"/>
                </a:solidFill>
              </a:rPr>
              <a:t>I wish the consequences were different.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98C59C-FA2A-49D5-A3A8-1504F5879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343150"/>
            <a:ext cx="93535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B5A2F6-8346-4F75-ACE7-5363DF454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90800"/>
            <a:ext cx="590550" cy="590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64F4D1-C6CA-46AB-BC3E-B3BFCAF12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5717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61B46"/>
                </a:solidFill>
              </a:defRPr>
            </a:pPr>
            <a:r>
              <a:rPr sz="1725" b="1" i="0">
                <a:solidFill>
                  <a:srgbClr val="061B46"/>
                </a:solidFill>
              </a:rPr>
              <a:t>ASSENT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B5A0A0-9916-4BCF-BE29-95FB44563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571750"/>
            <a:ext cx="685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B1735"/>
                </a:solidFill>
              </a:defRPr>
            </a:pPr>
            <a:r>
              <a:rPr sz="1875" b="1" i="0">
                <a:solidFill>
                  <a:srgbClr val="0B1735"/>
                </a:solidFill>
              </a:rPr>
              <a:t>I agree that the Gospel is true.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64FE89-2528-4CE1-A47E-EE659ADB8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314700"/>
            <a:ext cx="93535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F05F94-18D6-468C-B803-026C3DD5E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62350"/>
            <a:ext cx="590550" cy="590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A74EEE-5290-4449-A0BA-2FFAC340F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54330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68B2C"/>
                </a:solidFill>
              </a:defRPr>
            </a:pPr>
            <a:r>
              <a:rPr sz="1725" b="1" i="0">
                <a:solidFill>
                  <a:srgbClr val="F68B2C"/>
                </a:solidFill>
              </a:rPr>
              <a:t>CONVICTION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E82D53-DF88-4524-9C5D-CB69C6F6C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543300"/>
            <a:ext cx="685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B1735"/>
                </a:solidFill>
              </a:defRPr>
            </a:pPr>
            <a:r>
              <a:rPr sz="1875" b="1" i="0">
                <a:solidFill>
                  <a:srgbClr val="0B1735"/>
                </a:solidFill>
              </a:rPr>
              <a:t>This true Gospel confronts my own allegiance.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20C078-DC0E-4116-B526-F1F6E99DE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286250"/>
            <a:ext cx="93535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446844-CC56-4482-8C8F-5ACE6C770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33900"/>
            <a:ext cx="590550" cy="590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4F9B86-96D8-4A22-AA3B-02CB08063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5148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633A"/>
                </a:solidFill>
              </a:defRPr>
            </a:pPr>
            <a:r>
              <a:rPr sz="1725" b="1" i="0">
                <a:solidFill>
                  <a:srgbClr val="0B633A"/>
                </a:solidFill>
              </a:rPr>
              <a:t>CONVERSION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CFA8CA-F1EF-4FCC-A3E3-2D299A6CD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514850"/>
            <a:ext cx="685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B1735"/>
                </a:solidFill>
              </a:defRPr>
            </a:pPr>
            <a:r>
              <a:rPr sz="1875" b="1" i="0">
                <a:solidFill>
                  <a:srgbClr val="0B1735"/>
                </a:solidFill>
              </a:rPr>
              <a:t>I entrust myself to Christ; the Spirit gives life.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1C9F03-435E-42DB-B27A-CDABC1288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5676900"/>
            <a:ext cx="962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0B633A"/>
                </a:solidFill>
              </a:defRPr>
            </a:pPr>
            <a:r>
              <a:rPr sz="1875" b="1" i="0">
                <a:solidFill>
                  <a:srgbClr val="0B633A"/>
                </a:solidFill>
              </a:rPr>
              <a:t>Strong emotion, sincere agreement, or spiritual experience is not itself union with Christ.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AEA70F-FD4B-4AEC-B35E-E43AED29C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670363-02D3-4560-A674-81D17158B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8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5E61FA-BDBA-4043-868D-D90F4DDAA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93196140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5A9BED-A4C3-43BA-9956-32E634B03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9AA2F"/>
                </a:solidFill>
              </a:defRPr>
            </a:pPr>
            <a:r>
              <a:rPr sz="1275" b="1" i="0">
                <a:solidFill>
                  <a:srgbClr val="E9AA2F"/>
                </a:solidFill>
              </a:rPr>
              <a:t>DISCUSSION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537096-BC3F-45AD-96D4-64EDB2C72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770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FFFFFF"/>
                </a:solidFill>
              </a:defRPr>
            </a:pPr>
            <a:r>
              <a:rPr sz="3225" b="1" i="0">
                <a:solidFill>
                  <a:srgbClr val="FFFFFF"/>
                </a:solidFill>
              </a:rPr>
              <a:t>Let's think it through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D1FBF0-547A-43E6-AB97-E043BF338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809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54B9D3-8E61-46BD-BEC3-5A7CACAD9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2411BD-0698-426F-87F7-6BF4EE093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51447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How is drawing different from enlightenment?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9CD5F6-5216-4980-B8B8-A9D0E9F6B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90775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2A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A77DB2-E8B9-4490-993D-5DD44093D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381250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Why must conviction include the Gospel?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0277AB-A90F-4E61-BA37-87F83524E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575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6D30A0-3F79-4AE4-AA2B-C9CE02AC7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24802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What does John 16 say the Spirit exposes?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BC6CD1-DB53-4EE4-B1E6-F00FD548D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24325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051E4E-82B1-4553-B530-95F307557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114800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Can someone understand and assent without surrendering?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158C55-9EE7-4B7D-BE6E-37487CD6A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9110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43B3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ED4B14-4065-48B9-BB4A-262BF5FB0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98157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Why does conviction not remove human choice?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B66557-9181-4283-B79F-BC685A071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6076950"/>
            <a:ext cx="876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 i="1">
                <a:solidFill>
                  <a:srgbClr val="F7D989"/>
                </a:solidFill>
              </a:defRPr>
            </a:pPr>
            <a:r>
              <a:rPr sz="1425" b="0" i="1">
                <a:solidFill>
                  <a:srgbClr val="F7D989"/>
                </a:solidFill>
              </a:rPr>
              <a:t>What truth about Christ do I understand—and what claim is it making upon me?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EFAD77-659F-45E1-993D-E5A671332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59428B-FA90-4A84-8DF3-9DA90BD58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8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EA351E-EB20-456A-9D22-5AB278420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748620899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7b99a725964d1b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42E6C7-6D76-4AC0-90AD-A0A2137D7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6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A4CCA5-E20C-4702-91BE-C54F5E9FE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11087100" cy="2895600"/>
          </a:xfrm>
          <a:prstGeom xmlns:a="http://schemas.openxmlformats.org/drawingml/2006/main" prst="roundRect">
            <a:avLst>
              <a:gd name="adj" fmla="val 2632"/>
            </a:avLst>
          </a:prstGeom>
          <a:solidFill xmlns:a="http://schemas.openxmlformats.org/drawingml/2006/main">
            <a:srgbClr val="061B46">
              <a:alpha val="92000"/>
            </a:srgbClr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1B8949-053C-4818-B18E-F7D6D1D73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742950"/>
            <a:ext cx="1019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E9AA2F"/>
                </a:solidFill>
              </a:defRPr>
            </a:pPr>
            <a:r>
              <a:rPr sz="1500" b="1" i="0">
                <a:solidFill>
                  <a:srgbClr val="E9AA2F"/>
                </a:solidFill>
              </a:rPr>
              <a:t>MEMORY VERSE • JOHN 16:8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5DB220-619A-480F-BD60-CFD909C67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257300"/>
            <a:ext cx="9906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325" b="1" i="1">
                <a:solidFill>
                  <a:srgbClr val="FFFFFF"/>
                </a:solidFill>
              </a:defRPr>
            </a:pPr>
            <a:r>
              <a:rPr sz="2325" b="1" i="1">
                <a:solidFill>
                  <a:srgbClr val="FFFFFF"/>
                </a:solidFill>
              </a:rPr>
              <a:t>“And when he is come, he will reprove the world of sin,</a:t>
            </a:r>
          </a:p>
          <a:p xmlns:a="http://schemas.openxmlformats.org/drawingml/2006/main">
            <a:pPr algn="ctr">
              <a:defRPr sz="2325" b="1" i="1">
                <a:solidFill>
                  <a:srgbClr val="FFFFFF"/>
                </a:solidFill>
              </a:defRPr>
            </a:pPr>
            <a:r>
              <a:rPr sz="2325" b="1" i="1">
                <a:solidFill>
                  <a:srgbClr val="FFFFFF"/>
                </a:solidFill>
              </a:rPr>
              <a:t>and of righteousness, and of judgment.”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D43219-138C-45BF-AD57-3B5B722E4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26860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7D989"/>
                </a:solidFill>
              </a:defRPr>
            </a:pPr>
            <a:r>
              <a:rPr sz="1725" b="1" i="0">
                <a:solidFill>
                  <a:srgbClr val="F7D989"/>
                </a:solidFill>
              </a:rPr>
              <a:t>The Spirit makes Christ's Gospel clear, personal, and impossible to treat as neutral.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4D040B-4D21-4002-8ADE-AB7807465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95700"/>
            <a:ext cx="5257800" cy="224790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0B633A">
              <a:alpha val="92000"/>
            </a:srgbClr>
          </a:solidFill>
          <a:ln xmlns:a="http://schemas.openxmlformats.org/drawingml/2006/main" w="19050">
            <a:solidFill>
              <a:srgbClr val="F7D98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A9A41C-DE93-4002-AD01-61C12FA7F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4335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7D989"/>
                </a:solidFill>
              </a:defRPr>
            </a:pPr>
            <a:r>
              <a:rPr sz="1500" b="1" i="0">
                <a:solidFill>
                  <a:srgbClr val="F7D989"/>
                </a:solidFill>
              </a:rPr>
              <a:t>THIS WEEK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2F1A87-5CB7-4FFD-9D21-FB417C2E3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00550"/>
            <a:ext cx="4572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FFFFF"/>
                </a:solidFill>
              </a:defRPr>
            </a:pPr>
            <a:r>
              <a:rPr sz="1725" b="1" i="0">
                <a:solidFill>
                  <a:srgbClr val="FFFFFF"/>
                </a:solidFill>
              </a:rPr>
              <a:t>Read John 16:7-15. Notice how sin, righteousness, and judgment are each explained through Jesus Christ.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E68ACA-4823-4399-9188-8FAE9D6BB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695700"/>
            <a:ext cx="5257800" cy="224790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512A7A">
              <a:alpha val="92000"/>
            </a:srgbClr>
          </a:solidFill>
          <a:ln xmlns:a="http://schemas.openxmlformats.org/drawingml/2006/main" w="19050">
            <a:solidFill>
              <a:srgbClr val="E5D1F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71EA3C-1ABC-4510-AC45-914179046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9433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0DFFF"/>
                </a:solidFill>
              </a:defRPr>
            </a:pPr>
            <a:r>
              <a:rPr sz="1500" b="1" i="0">
                <a:solidFill>
                  <a:srgbClr val="F0DFFF"/>
                </a:solidFill>
              </a:rPr>
              <a:t>YOU MAY TALK WITH 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F9A4E4-F36E-4133-8E52-E84689D1D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400550"/>
            <a:ext cx="4572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FFFFFF"/>
                </a:solidFill>
              </a:defRPr>
            </a:pPr>
            <a:r>
              <a:rPr sz="1650" b="0" i="0">
                <a:solidFill>
                  <a:srgbClr val="FFFFFF"/>
                </a:solidFill>
              </a:rPr>
              <a:t>If the Gospel feels personally confronting, do not manufacture a public moment. Ask a leader privately, open Scripture, and let Christ answer honestly.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F4D91F-0512-44BB-96F5-544ABD200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A92758-30BF-47DE-9447-54E265186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8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E3A58F-A438-403A-A025-B2DD5F60F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6012421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2026-09-01T15:18:44.6560000Z</dcterms:created>
  <dcterms:modified xsi:type="dcterms:W3CDTF">2026-09-01T15:18:44.6560000Z</dcterms:modified>
</coreProperties>
</file>