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06314dd8da04850" /><Relationship Type="http://schemas.openxmlformats.org/officeDocument/2006/relationships/extended-properties" Target="/docProps/app.xml" Id="Rd5ebfceaff0141b9" /><Relationship Type="http://schemas.openxmlformats.org/officeDocument/2006/relationships/officeDocument" Target="/ppt/presentation.xml" Id="R6ad0e780d67046b4" /></Relationships>
</file>

<file path=ppt/presentation.xml><?xml version="1.0" encoding="utf-8"?>
<p:presentation xmlns:p="http://schemas.openxmlformats.org/presentationml/2006/main">
  <p:sldMasterIdLst>
    <p:sldMasterId xmlns:r="http://schemas.openxmlformats.org/officeDocument/2006/relationships" id="2147483648" r:id="R944aa5ab15ba42bc"/>
  </p:sldMasterIdLst>
  <p:notesMasterIdLst>
    <p:notesMasterId xmlns:r="http://schemas.openxmlformats.org/officeDocument/2006/relationships" r:id="Rb4aa8d6a79584eb1"/>
  </p:notesMasterIdLst>
  <p:sldIdLst>
    <p:sldId xmlns:r="http://schemas.openxmlformats.org/officeDocument/2006/relationships" id="256" r:id="R854ab1905c514e87"/>
    <p:sldId xmlns:r="http://schemas.openxmlformats.org/officeDocument/2006/relationships" id="257" r:id="R8e79d097fadc4571"/>
    <p:sldId xmlns:r="http://schemas.openxmlformats.org/officeDocument/2006/relationships" id="258" r:id="R43d0710f7b8d428a"/>
    <p:sldId xmlns:r="http://schemas.openxmlformats.org/officeDocument/2006/relationships" id="259" r:id="R13d13baf58b6453f"/>
    <p:sldId xmlns:r="http://schemas.openxmlformats.org/officeDocument/2006/relationships" id="260" r:id="Ra6530d176f2c4b25"/>
    <p:sldId xmlns:r="http://schemas.openxmlformats.org/officeDocument/2006/relationships" id="261" r:id="Rfa66734b4f0b4cc3"/>
    <p:sldId xmlns:r="http://schemas.openxmlformats.org/officeDocument/2006/relationships" id="262" r:id="R14465308f045482b"/>
    <p:sldId xmlns:r="http://schemas.openxmlformats.org/officeDocument/2006/relationships" id="263" r:id="Rf1171b2f968b40f2"/>
    <p:sldId xmlns:r="http://schemas.openxmlformats.org/officeDocument/2006/relationships" id="264" r:id="Rf1b318fc7b734c59"/>
    <p:sldId xmlns:r="http://schemas.openxmlformats.org/officeDocument/2006/relationships" id="265" r:id="Rd822394f5fd44b50"/>
    <p:sldId xmlns:r="http://schemas.openxmlformats.org/officeDocument/2006/relationships" id="266" r:id="R595479fc6e844e58"/>
    <p:sldId xmlns:r="http://schemas.openxmlformats.org/officeDocument/2006/relationships" id="267" r:id="R442f8554b75240be"/>
    <p:sldId xmlns:r="http://schemas.openxmlformats.org/officeDocument/2006/relationships" id="268" r:id="R1879ae83904c4a42"/>
    <p:sldId xmlns:r="http://schemas.openxmlformats.org/officeDocument/2006/relationships" id="269" r:id="Rc7b8b0fe5f38407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2449b7f80034361" /><Relationship Type="http://schemas.openxmlformats.org/officeDocument/2006/relationships/slideMaster" Target="/ppt/slideMasters/slideMaster1.xml" Id="R944aa5ab15ba42bc" /><Relationship Type="http://schemas.openxmlformats.org/officeDocument/2006/relationships/notesMaster" Target="/ppt/notesMasters/notesMaster1.xml" Id="Rb4aa8d6a79584eb1" /><Relationship Type="http://schemas.openxmlformats.org/officeDocument/2006/relationships/presProps" Target="/ppt/presProps.xml" Id="Rff2ac9bc91ac4e14" /><Relationship Type="http://schemas.openxmlformats.org/officeDocument/2006/relationships/tableStyles" Target="/ppt/tableStyles.xml" Id="Rb642e5ea1e5d4a3e" /><Relationship Type="http://schemas.openxmlformats.org/officeDocument/2006/relationships/slide" Target="/ppt/slides/slide1.xml" Id="R854ab1905c514e87" /><Relationship Type="http://schemas.openxmlformats.org/officeDocument/2006/relationships/slide" Target="/ppt/slides/slide2.xml" Id="R8e79d097fadc4571" /><Relationship Type="http://schemas.openxmlformats.org/officeDocument/2006/relationships/slide" Target="/ppt/slides/slide3.xml" Id="R43d0710f7b8d428a" /><Relationship Type="http://schemas.openxmlformats.org/officeDocument/2006/relationships/slide" Target="/ppt/slides/slide4.xml" Id="R13d13baf58b6453f" /><Relationship Type="http://schemas.openxmlformats.org/officeDocument/2006/relationships/slide" Target="/ppt/slides/slide5.xml" Id="Ra6530d176f2c4b25" /><Relationship Type="http://schemas.openxmlformats.org/officeDocument/2006/relationships/slide" Target="/ppt/slides/slide6.xml" Id="Rfa66734b4f0b4cc3" /><Relationship Type="http://schemas.openxmlformats.org/officeDocument/2006/relationships/slide" Target="/ppt/slides/slide7.xml" Id="R14465308f045482b" /><Relationship Type="http://schemas.openxmlformats.org/officeDocument/2006/relationships/slide" Target="/ppt/slides/slide8.xml" Id="Rf1171b2f968b40f2" /><Relationship Type="http://schemas.openxmlformats.org/officeDocument/2006/relationships/slide" Target="/ppt/slides/slide9.xml" Id="Rf1b318fc7b734c59" /><Relationship Type="http://schemas.openxmlformats.org/officeDocument/2006/relationships/slide" Target="/ppt/slides/slide10.xml" Id="Rd822394f5fd44b50" /><Relationship Type="http://schemas.openxmlformats.org/officeDocument/2006/relationships/slide" Target="/ppt/slides/slide11.xml" Id="R595479fc6e844e58" /><Relationship Type="http://schemas.openxmlformats.org/officeDocument/2006/relationships/slide" Target="/ppt/slides/slide12.xml" Id="R442f8554b75240be" /><Relationship Type="http://schemas.openxmlformats.org/officeDocument/2006/relationships/slide" Target="/ppt/slides/slide13.xml" Id="R1879ae83904c4a42" /><Relationship Type="http://schemas.openxmlformats.org/officeDocument/2006/relationships/slide" Target="/ppt/slides/slide14.xml" Id="Rc7b8b0fe5f38407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5e8b88631d749f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4f55960720141a0" /><Relationship Type="http://schemas.openxmlformats.org/officeDocument/2006/relationships/notesMaster" Target="/ppt/notesMasters/notesMaster1.xml" Id="Re82be4ea9b4045ed" /></Relationships>
</file>

<file path=ppt/notesSlides/_rels/notesSlide2.xml.rels>&#65279;<?xml version="1.0" encoding="utf-8"?><Relationships xmlns="http://schemas.openxmlformats.org/package/2006/relationships"><Relationship Type="http://schemas.openxmlformats.org/officeDocument/2006/relationships/slide" Target="/ppt/slides/slide2.xml" Id="Rcaca1a78ad41400d" /><Relationship Type="http://schemas.openxmlformats.org/officeDocument/2006/relationships/notesMaster" Target="/ppt/notesMasters/notesMaster1.xml" Id="R766e92b6079d489c" /></Relationships>
</file>

<file path=ppt/notesSlides/_rels/notesSlide3.xml.rels>&#65279;<?xml version="1.0" encoding="utf-8"?><Relationships xmlns="http://schemas.openxmlformats.org/package/2006/relationships"><Relationship Type="http://schemas.openxmlformats.org/officeDocument/2006/relationships/slide" Target="/ppt/slides/slide3.xml" Id="R3f553ddc83104ca7" /><Relationship Type="http://schemas.openxmlformats.org/officeDocument/2006/relationships/notesMaster" Target="/ppt/notesMasters/notesMaster1.xml" Id="Rbd65b05494e5443b" /></Relationships>
</file>

<file path=ppt/notesSlides/_rels/notesSlide4.xml.rels>&#65279;<?xml version="1.0" encoding="utf-8"?><Relationships xmlns="http://schemas.openxmlformats.org/package/2006/relationships"><Relationship Type="http://schemas.openxmlformats.org/officeDocument/2006/relationships/slide" Target="/ppt/slides/slide4.xml" Id="R720658e9ea794fc1" /><Relationship Type="http://schemas.openxmlformats.org/officeDocument/2006/relationships/notesMaster" Target="/ppt/notesMasters/notesMaster1.xml" Id="R6aa2c82174fa4b02" /></Relationships>
</file>

<file path=ppt/notesSlides/_rels/notesSlide5.xml.rels>&#65279;<?xml version="1.0" encoding="utf-8"?><Relationships xmlns="http://schemas.openxmlformats.org/package/2006/relationships"><Relationship Type="http://schemas.openxmlformats.org/officeDocument/2006/relationships/slide" Target="/ppt/slides/slide5.xml" Id="R19848674222c46d3" /><Relationship Type="http://schemas.openxmlformats.org/officeDocument/2006/relationships/notesMaster" Target="/ppt/notesMasters/notesMaster1.xml" Id="R3521740b502847cc" /></Relationships>
</file>

<file path=ppt/notesSlides/_rels/notesSlide6.xml.rels>&#65279;<?xml version="1.0" encoding="utf-8"?><Relationships xmlns="http://schemas.openxmlformats.org/package/2006/relationships"><Relationship Type="http://schemas.openxmlformats.org/officeDocument/2006/relationships/slide" Target="/ppt/slides/slide6.xml" Id="Raee8fb7ee72140a8" /><Relationship Type="http://schemas.openxmlformats.org/officeDocument/2006/relationships/notesMaster" Target="/ppt/notesMasters/notesMaster1.xml" Id="R88679ec90a5b4045" /></Relationships>
</file>

<file path=ppt/notesSlides/_rels/notesSlide7.xml.rels>&#65279;<?xml version="1.0" encoding="utf-8"?><Relationships xmlns="http://schemas.openxmlformats.org/package/2006/relationships"><Relationship Type="http://schemas.openxmlformats.org/officeDocument/2006/relationships/slide" Target="/ppt/slides/slide7.xml" Id="R2fcab5c8cb7d4430" /><Relationship Type="http://schemas.openxmlformats.org/officeDocument/2006/relationships/notesMaster" Target="/ppt/notesMasters/notesMaster1.xml" Id="Rbbf794712abd4e8c" /></Relationships>
</file>

<file path=ppt/notesSlides/_rels/notesSlide8.xml.rels>&#65279;<?xml version="1.0" encoding="utf-8"?><Relationships xmlns="http://schemas.openxmlformats.org/package/2006/relationships"><Relationship Type="http://schemas.openxmlformats.org/officeDocument/2006/relationships/slide" Target="/ppt/slides/slide8.xml" Id="R7038288cbfe54adb" /><Relationship Type="http://schemas.openxmlformats.org/officeDocument/2006/relationships/notesMaster" Target="/ppt/notesMasters/notesMaster1.xml" Id="Re6e4e523b56a41e5" /></Relationships>
</file>

<file path=ppt/notesSlides/_rels/notesSlide9.xml.rels>&#65279;<?xml version="1.0" encoding="utf-8"?><Relationships xmlns="http://schemas.openxmlformats.org/package/2006/relationships"><Relationship Type="http://schemas.openxmlformats.org/officeDocument/2006/relationships/slide" Target="/ppt/slides/slide9.xml" Id="R2be8b313ced242ad" /><Relationship Type="http://schemas.openxmlformats.org/officeDocument/2006/relationships/notesMaster" Target="/ppt/notesMasters/notesMaster1.xml" Id="Rcba45f4bf41e4a3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cb2d8af40d1495e" /><Relationship Type="http://schemas.openxmlformats.org/officeDocument/2006/relationships/notesMaster" Target="/ppt/notesMasters/notesMaster1.xml" Id="R26f0a1ff65ee419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18a785e26e34bbe" /><Relationship Type="http://schemas.openxmlformats.org/officeDocument/2006/relationships/notesMaster" Target="/ppt/notesMasters/notesMaster1.xml" Id="R5a6f9fe6e7214fb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518e5f42ed54db8" /><Relationship Type="http://schemas.openxmlformats.org/officeDocument/2006/relationships/notesMaster" Target="/ppt/notesMasters/notesMaster1.xml" Id="Ra29197eebee34d2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8db159b643f45fd" /><Relationship Type="http://schemas.openxmlformats.org/officeDocument/2006/relationships/notesMaster" Target="/ppt/notesMasters/notesMaster1.xml" Id="Rd0af9b6d0b754d2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46e567d7f1f4805" /><Relationship Type="http://schemas.openxmlformats.org/officeDocument/2006/relationships/notesMaster" Target="/ppt/notesMasters/notesMaster1.xml" Id="Rc11cd6e5ba684f6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with the central contrast: Christ did not merely return to mortal life. He rose bodily into transformed human life over which death has no dominion.</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Shield/neocities-fireprooofcommentaries/rc3/09_Youth_Resources/Found/Leader_Guides/RC3-Found-Leader-07-Resurrection.pdf</a:t>
            </a:r>
          </a:p>
          <a:p xmlns:a="http://schemas.openxmlformats.org/drawingml/2006/main">
            <a:r>
              <a:t>- /Volumes/T7 Shield/neocities-fireprooofcommentaries/rc3/09_Youth_Resources/Found/Video_Plans/Session_07_Assets/Found-07-Forward-Not-Backward-Storyboard-v1.png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Write survival, resuscitation, and resurrection across the board. Ask students whether they describe the same thing. Define each carefully before moving forward.</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Shield/neocities-fireprooofcommentaries/rc3/09_Youth_Resources/Found/Leader_Guides/RC3-Found-Leader-07-Resurrection.pdf</a:t>
            </a:r>
          </a:p>
          <a:p xmlns:a="http://schemas.openxmlformats.org/drawingml/2006/main">
            <a:r>
              <a:t>- /Volumes/T7 Shield/neocities-fireprooofcommentaries/rc3/09_Youth_Resources/Found/Student_Handouts/RC3-Found-Handout-07-Resurrection.pdf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Survival means the person continues after bodily death while the body remains dead. It must not be confused with the bodily hope announced by the Gospel.</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Shield/neocities-fireprooofcommentaries/rc3/09_Youth_Resources/Found/Leader_Guides/RC3-Found-Leader-07-Resurrection.pdf</a:t>
            </a:r>
          </a:p>
          <a:p xmlns:a="http://schemas.openxmlformats.org/drawingml/2006/main">
            <a:r>
              <a:t>- /Volumes/T7 Shield/neocities-fireprooofcommentaries/rc3/09_Youth_Resources/Found/Video_Plans/Found-07-Illustrative-Video-Plan.md</a:t>
            </a:r>
          </a:p>
          <a:p xmlns:a="http://schemas.openxmlformats.org/drawingml/2006/main">
            <a:r>
              <a:t>- /Volumes/T7 Shield/neocities-fireprooofcommentaries/rc3/09_Youth_Resources/Found/Video_Plans/Session_07_Assets/Found-07-Forward-Not-Backward-Storyboard-v1.png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Resuscitation is a real return to mortal bodily life, as with Lazarus, but it is not Christ's resurrection. The restored mortal body may die again.</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Shield/neocities-fireprooofcommentaries/rc3/09_Youth_Resources/Found/Leader_Guides/RC3-Found-Leader-07-Resurrection.pdf</a:t>
            </a:r>
          </a:p>
          <a:p xmlns:a="http://schemas.openxmlformats.org/drawingml/2006/main">
            <a:r>
              <a:t>- /Volumes/T7 Shield/neocities-fireprooofcommentaries/rc3/09_Youth_Resources/Found/Student_Handouts/RC3-Found-Handout-07-Resurrection.pdf</a:t>
            </a:r>
          </a:p>
          <a:p xmlns:a="http://schemas.openxmlformats.org/drawingml/2006/main">
            <a:r>
              <a:t>- /Volumes/T7 Shield/neocities-fireprooofcommentaries/rc3/09_Youth_Resources/Found/Video_Plans/Session_07_Assets/Found-07-Forward-Not-Backward-Storyboard-v1.png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Resurrection moves forward, not backward. The same embodied Jesus who died was raised and transformed into human life over which death has no dominion.</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Shield/neocities-fireprooofcommentaries/rc3/09_Youth_Resources/Found/Leader_Guides/RC3-Found-Leader-07-Resurrection.pdf</a:t>
            </a:r>
          </a:p>
          <a:p xmlns:a="http://schemas.openxmlformats.org/drawingml/2006/main">
            <a:r>
              <a:t>- /Volumes/T7 Shield/neocities-fireprooofcommentaries/rc3/09_Youth_Resources/Found/Student_Handouts/RC3-Found-Handout-07-Resurrection.pdf</a:t>
            </a:r>
          </a:p>
          <a:p xmlns:a="http://schemas.openxmlformats.org/drawingml/2006/main">
            <a:r>
              <a:t>- /Volumes/T7 Shield/neocities-fireprooofcommentaries/rc3/09_Youth_Resources/Found/Video_Plans/Session_07_Assets/Found-07-Forward-Not-Backward-Storyboard-v1.png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State the lesson's full claim. Christ rose bodily into incorruptible human life over which death has no dominion. He is the source, promise, and pattern of life for all who belong to Him.</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Shield/neocities-fireprooofcommentaries/rc3/09_Youth_Resources/Found/Leader_Guides/RC3-Found-Leader-07-Resurrection.pdf</a:t>
            </a:r>
          </a:p>
          <a:p xmlns:a="http://schemas.openxmlformats.org/drawingml/2006/main">
            <a:r>
              <a:t>- /Volumes/T7 Shield/neocities-fireprooofcommentaries/rc3/09_Youth_Resources/Found/Student_Handouts/RC3-Found-Handout-07-Resurrection.pdf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Gospel announces public events: Jesus died, was buried, rose the third day, and was seen alive. Resurrection is not a symbol of hope or the soul's survival.</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Shield/neocities-fireprooofcommentaries/rc3/09_Youth_Resources/Found/Leader_Guides/RC3-Found-Leader-07-Resurrection.pdf</a:t>
            </a:r>
          </a:p>
          <a:p xmlns:a="http://schemas.openxmlformats.org/drawingml/2006/main">
            <a:r>
              <a:t>- /Volumes/T7 Shield/neocities-fireprooofcommentaries/rc3/09_Youth_Resources/Found/Student_Handouts/RC3-Found-Handout-07-Resurrection.pdf</a:t>
            </a:r>
          </a:p>
          <a:p xmlns:a="http://schemas.openxmlformats.org/drawingml/2006/main">
            <a:r>
              <a:t>- /Volumes/T7 Shield/neocities-fireprooofcommentaries/rc3/09_Youth_Resources/Found/Video_Plans/Session_07_Assets/Found-07-Forward-Not-Backward-Storyboard-v1.png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Emphasize the direction of resurrection: not backward into ordinary mortal existence, but forward into transformed life death cannot reclaim.</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Shield/neocities-fireprooofcommentaries/rc3/09_Youth_Resources/Found/Leader_Guides/RC3-Found-Leader-07-Resurrection.pdf</a:t>
            </a:r>
          </a:p>
          <a:p xmlns:a="http://schemas.openxmlformats.org/drawingml/2006/main">
            <a:r>
              <a:t>- /Volumes/T7 Shield/neocities-fireprooofcommentaries/rc3/09_Youth_Resources/Found/Student_Handouts/RC3-Found-Handout-07-Resurrection.pdf</a:t>
            </a:r>
          </a:p>
          <a:p xmlns:a="http://schemas.openxmlformats.org/drawingml/2006/main">
            <a:r>
              <a:t>- /Volumes/T7 Shield/neocities-fireprooofcommentaries/rc3/09_Youth_Resources/Found/Video_Plans/Session_07_Assets/Found-07-Forward-Not-Backward-Storyboard-v1.png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Guard Christ's true humanity. His risen human life remains created and dependent upon God; deathlessness in His humanity is not divine aseity. He is the same Person, bodily raised and transformed.</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Shield/neocities-fireprooofcommentaries/rc3/09_Youth_Resources/Found/Leader_Guides/RC3-Found-Leader-07-Resurrection.pdf</a:t>
            </a:r>
          </a:p>
          <a:p xmlns:a="http://schemas.openxmlformats.org/drawingml/2006/main">
            <a:r>
              <a:t>- /Volumes/T7 Shield/neocities-fireprooofcommentaries/rc3/09_Youth_Resources/Found/Visual_Theology/Found-07-Visual-Theology.png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firstfruits are the beginning and guarantee of the harvest. Christ begins the new humanity, and those who belong to Him will be raised at His coming. Verse 23 guards against automatic universalism.</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Shield/neocities-fireprooofcommentaries/rc3/09_Youth_Resources/Found/Leader_Guides/RC3-Found-Leader-07-Resurrection.pdf</a:t>
            </a:r>
          </a:p>
          <a:p xmlns:a="http://schemas.openxmlformats.org/drawingml/2006/main">
            <a:r>
              <a:t>- /Volumes/T7 Shield/neocities-fireprooofcommentaries/rc3/09_Youth_Resources/Found/Student_Handouts/RC3-Found-Handout-07-Resurrection.pdf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dead Saviour would have no life to share. The risen Christ Himself is the believer's life. His bodily resurrection is the source and pattern of present life in Him and the promise of believers' bodily future.</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Shield/neocities-fireprooofcommentaries/rc3/09_Youth_Resources/Found/Leader_Guides/RC3-Found-Leader-07-Resurrection.pdf</a:t>
            </a:r>
          </a:p>
          <a:p xmlns:a="http://schemas.openxmlformats.org/drawingml/2006/main">
            <a:r>
              <a:t>- /Volumes/T7 Shield/neocities-fireprooofcommentaries/rc3/09_Youth_Resources/Found/Student_Handouts/RC3-Found-Handout-07-Resurrection.pdf</a:t>
            </a:r>
          </a:p>
          <a:p xmlns:a="http://schemas.openxmlformats.org/drawingml/2006/main">
            <a:r>
              <a:t>- /Volumes/T7 Shield/neocities-fireprooofcommentaries/rc3/09_Youth_Resources/Found/Video_Plans/Session_07_Assets/Found-07-Forward-Not-Backward-Storyboard-v1.png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Follow Paul's if-then argument. Without resurrection, Christian proclamation and faith collapse. Because Christ is risen, believers share His life now and await bodily resurrection at His coming.</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Shield/neocities-fireprooofcommentaries/rc3/09_Youth_Resources/Found/Leader_Guides/RC3-Found-Leader-07-Resurrection.pdf</a:t>
            </a:r>
          </a:p>
          <a:p xmlns:a="http://schemas.openxmlformats.org/drawingml/2006/main">
            <a:r>
              <a:t>- /Volumes/T7 Shield/neocities-fireprooofcommentaries/rc3/09_Youth_Resources/Found/Student_Handouts/RC3-Found-Handout-07-Resurrection.pdf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follow-up questions in the leader guide: What happens to the body? Can death ever claim Jesus again? What does the first part of the harvest promise? How does verse 23 guard against automatic universalism?</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Shield/neocities-fireprooofcommentaries/rc3/09_Youth_Resources/Found/Leader_Guides/RC3-Found-Leader-07-Resurrection.pdf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memory verse together. Invite honest reflection and private conversation without manufacturing a decision. Salvation is in the living Christ. Preserve the order of faith and life: the sinner believes; the Spirit gives life.</a:t>
            </a:r>
          </a:p>
          <a:p xmlns:a="http://schemas.openxmlformats.org/drawingml/2006/main">
            <a:r>
              <a:t/>
            </a:r>
          </a:p>
          <a:p xmlns:a="http://schemas.openxmlformats.org/drawingml/2006/main">
            <a:r>
              <a:t>[Sources]</a:t>
            </a:r>
          </a:p>
          <a:p xmlns:a="http://schemas.openxmlformats.org/drawingml/2006/main">
            <a:r>
              <a:t>- /Volumes/T7 Shield/neocities-fireprooofcommentaries/rc3/09_Youth_Resources/Found/Leader_Guides/RC3-Found-Leader-07-Resurrection.pdf</a:t>
            </a:r>
          </a:p>
          <a:p xmlns:a="http://schemas.openxmlformats.org/drawingml/2006/main">
            <a:r>
              <a:t>- /Volumes/T7 Shield/neocities-fireprooofcommentaries/rc3/09_Youth_Resources/Found/Student_Handouts/RC3-Found-Handout-07-Resurrection.pdf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e0a236914844f3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92341c6b4ab4bde" /><Relationship Type="http://schemas.openxmlformats.org/officeDocument/2006/relationships/slideLayout" Target="/ppt/slideLayouts/slideLayout1.xml" Id="R3026af5a44ff470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026af5a44ff470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eb47c9d070c48fb" /><Relationship Type="http://schemas.openxmlformats.org/officeDocument/2006/relationships/image" Target="/ppt/media/image.png" Id="R176003a7ee284429" /><Relationship Type="http://schemas.openxmlformats.org/officeDocument/2006/relationships/notesSlide" Target="/ppt/notesSlides/notesSlide1.xml" Id="Readff330368f4f7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ab1ea4cd65a4d0e" /><Relationship Type="http://schemas.openxmlformats.org/officeDocument/2006/relationships/notesSlide" Target="/ppt/notesSlides/notesSlide2.xml" Id="R3af7361e34c6499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ec0de841e3c40db" /><Relationship Type="http://schemas.openxmlformats.org/officeDocument/2006/relationships/image" Target="/ppt/media/image2.png" Id="R33b4bf2a24a04ffc" /><Relationship Type="http://schemas.openxmlformats.org/officeDocument/2006/relationships/notesSlide" Target="/ppt/notesSlides/notesSlide3.xml" Id="Rb2f71bd1959f46f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e5df3a6531d4126" /><Relationship Type="http://schemas.openxmlformats.org/officeDocument/2006/relationships/image" Target="/ppt/media/image3.png" Id="Rb13afdc6164445b7" /><Relationship Type="http://schemas.openxmlformats.org/officeDocument/2006/relationships/notesSlide" Target="/ppt/notesSlides/notesSlide4.xml" Id="R7f3f3cce59b441b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f711f770effd425b" /><Relationship Type="http://schemas.openxmlformats.org/officeDocument/2006/relationships/image" Target="/ppt/media/image4.png" Id="R487372f30fb24b0c" /><Relationship Type="http://schemas.openxmlformats.org/officeDocument/2006/relationships/notesSlide" Target="/ppt/notesSlides/notesSlide5.xml" Id="Rb45b3d0fda124837"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42f191878f441c2" /><Relationship Type="http://schemas.openxmlformats.org/officeDocument/2006/relationships/image" Target="/ppt/media/image5.png" Id="Rd451c60b7a684dfa" /><Relationship Type="http://schemas.openxmlformats.org/officeDocument/2006/relationships/notesSlide" Target="/ppt/notesSlides/notesSlide6.xml" Id="R1b5a5c8a18f749d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18565dec0a44c02" /><Relationship Type="http://schemas.openxmlformats.org/officeDocument/2006/relationships/image" Target="/ppt/media/image6.png" Id="Ra531864751d44d63" /><Relationship Type="http://schemas.openxmlformats.org/officeDocument/2006/relationships/notesSlide" Target="/ppt/notesSlides/notesSlide7.xml" Id="Raa0289bf058f48a4"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b65d2d483844257" /><Relationship Type="http://schemas.openxmlformats.org/officeDocument/2006/relationships/image" Target="/ppt/media/image7.png" Id="Ra036ca028f804742" /><Relationship Type="http://schemas.openxmlformats.org/officeDocument/2006/relationships/notesSlide" Target="/ppt/notesSlides/notesSlide8.xml" Id="R525500a425414cc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27716c367b84950" /><Relationship Type="http://schemas.openxmlformats.org/officeDocument/2006/relationships/notesSlide" Target="/ppt/notesSlides/notesSlide9.xml" Id="R2938c79a743c4b3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b67a8e770b1b4fa5" /><Relationship Type="http://schemas.openxmlformats.org/officeDocument/2006/relationships/notesSlide" Target="/ppt/notesSlides/notesSlide10.xml" Id="R820f5d42b3024ef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eb46468352c47a4" /><Relationship Type="http://schemas.openxmlformats.org/officeDocument/2006/relationships/image" Target="/ppt/media/image8.png" Id="R2697549b45ce4bf8" /><Relationship Type="http://schemas.openxmlformats.org/officeDocument/2006/relationships/notesSlide" Target="/ppt/notesSlides/notesSlide11.xml" Id="R27e161bda429456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3d3a5f21783d4ea0" /><Relationship Type="http://schemas.openxmlformats.org/officeDocument/2006/relationships/notesSlide" Target="/ppt/notesSlides/notesSlide12.xml" Id="R8ac04800aedd482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be534bde55a14498" /><Relationship Type="http://schemas.openxmlformats.org/officeDocument/2006/relationships/notesSlide" Target="/ppt/notesSlides/notesSlide13.xml" Id="R8868ec4df2d1428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4eabc41581e453b" /><Relationship Type="http://schemas.openxmlformats.org/officeDocument/2006/relationships/image" Target="/ppt/media/image9.png" Id="R0e0e27abffbc4494" /><Relationship Type="http://schemas.openxmlformats.org/officeDocument/2006/relationships/notesSlide" Target="/ppt/notesSlides/notesSlide14.xml" Id="R28065f52cf9e4a22" /></Relationships>
</file>

<file path=ppt/slides/slide1.xml><?xml version="1.0" encoding="utf-8"?>
<p:sld xmlns:p="http://schemas.openxmlformats.org/presentationml/2006/main">
  <p:cSld>
    <p:bg>
      <p:bgPr>
        <a:solidFill xmlns:a="http://schemas.openxmlformats.org/drawingml/2006/main">
          <a:srgbClr val="061B46"/>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176003a7ee284429"/>
          <a:srcRect xmlns:a="http://schemas.openxmlformats.org/drawingml/2006/main" l="0" t="44" r="0" b="44"/>
          <a:stretch xmlns:a="http://schemas.openxmlformats.org/drawingml/2006/main">
            <a:fillRect l="0" t="0" r="0" b="0"/>
          </a:stretch>
        </p:blipFill>
        <p:spPr>
          <a:xfrm xmlns:a="http://schemas.openxmlformats.org/drawingml/2006/main">
            <a:off x="6381750" y="704850"/>
            <a:ext cx="5334000" cy="448627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D579C94-6159-435E-8C52-761692237BF0}"/>
              </a:ext>
            </a:extLst>
          </p:cNvPr>
          <p:cNvSpPr>
            <a:spLocks xmlns:a="http://schemas.openxmlformats.org/drawingml/2006/main" noGrp="1"/>
          </p:cNvSpPr>
          <p:nvPr/>
        </p:nvSpPr>
        <p:spPr>
          <a:xfrm xmlns:a="http://schemas.openxmlformats.org/drawingml/2006/main">
            <a:off x="6191250" y="514350"/>
            <a:ext cx="5715000" cy="4867275"/>
          </a:xfrm>
          <a:prstGeom xmlns:a="http://schemas.openxmlformats.org/drawingml/2006/main" prst="roundRect">
            <a:avLst>
              <a:gd name="adj" fmla="val 1566"/>
            </a:avLst>
          </a:prstGeom>
          <a:noFill xmlns:a="http://schemas.openxmlformats.org/drawingml/2006/main"/>
          <a:ln xmlns:a="http://schemas.openxmlformats.org/drawingml/2006/main" w="28575">
            <a:solidFill>
              <a:srgbClr val="E9AA2F"/>
            </a:solidFill>
            <a:prstDash val="solid"/>
          </a:ln>
        </p:spPr>
      </p:sp>
      <p:sp>
        <p:nvSpPr>
          <p:cNvPr id="3" name="">
            <a:extLst xmlns:a="http://schemas.openxmlformats.org/drawingml/2006/main">
              <a:ext uri="{FF2B5EF4-FFF2-40B4-BE49-F238E27FC236}">
                <a16:creationId xmlns:a16="http://schemas.microsoft.com/office/drawing/2014/main" id="{4F7099D7-C892-4807-87FB-E28EC82B3991}"/>
              </a:ext>
            </a:extLst>
          </p:cNvPr>
          <p:cNvSpPr>
            <a:spLocks xmlns:a="http://schemas.openxmlformats.org/drawingml/2006/main" noGrp="1"/>
          </p:cNvSpPr>
          <p:nvPr/>
        </p:nvSpPr>
        <p:spPr>
          <a:xfrm xmlns:a="http://schemas.openxmlformats.org/drawingml/2006/main">
            <a:off x="704850" y="666750"/>
            <a:ext cx="4095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i="0">
                <a:solidFill>
                  <a:srgbClr val="F7D989"/>
                </a:solidFill>
              </a:defRPr>
            </a:pPr>
            <a:r>
              <a:rPr sz="1275" b="1" i="0">
                <a:solidFill>
                  <a:srgbClr val="F7D989"/>
                </a:solidFill>
              </a:rPr>
              <a:t>RC3 • LIFE IN CHRIST</a:t>
            </a:r>
          </a:p>
        </p:txBody>
      </p:sp>
      <p:sp>
        <p:nvSpPr>
          <p:cNvPr id="4" name="">
            <a:extLst xmlns:a="http://schemas.openxmlformats.org/drawingml/2006/main">
              <a:ext uri="{FF2B5EF4-FFF2-40B4-BE49-F238E27FC236}">
                <a16:creationId xmlns:a16="http://schemas.microsoft.com/office/drawing/2014/main" id="{1161E274-4877-44CE-8B1B-2073F71C0A5F}"/>
              </a:ext>
            </a:extLst>
          </p:cNvPr>
          <p:cNvSpPr>
            <a:spLocks xmlns:a="http://schemas.openxmlformats.org/drawingml/2006/main" noGrp="1"/>
          </p:cNvSpPr>
          <p:nvPr/>
        </p:nvSpPr>
        <p:spPr>
          <a:xfrm xmlns:a="http://schemas.openxmlformats.org/drawingml/2006/main">
            <a:off x="666750" y="1057275"/>
            <a:ext cx="4572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4650" b="1" i="0">
                <a:solidFill>
                  <a:srgbClr val="FAF4E6"/>
                </a:solidFill>
              </a:defRPr>
            </a:pPr>
            <a:r>
              <a:rPr sz="4650" b="1" i="0">
                <a:solidFill>
                  <a:srgbClr val="FAF4E6"/>
                </a:solidFill>
              </a:rPr>
              <a:t>FOUND</a:t>
            </a:r>
          </a:p>
        </p:txBody>
      </p:sp>
      <p:sp>
        <p:nvSpPr>
          <p:cNvPr id="5" name="">
            <a:extLst xmlns:a="http://schemas.openxmlformats.org/drawingml/2006/main">
              <a:ext uri="{FF2B5EF4-FFF2-40B4-BE49-F238E27FC236}">
                <a16:creationId xmlns:a16="http://schemas.microsoft.com/office/drawing/2014/main" id="{BC877B7B-2B8D-4562-9E55-6B7B88B3E433}"/>
              </a:ext>
            </a:extLst>
          </p:cNvPr>
          <p:cNvSpPr>
            <a:spLocks xmlns:a="http://schemas.openxmlformats.org/drawingml/2006/main" noGrp="1"/>
          </p:cNvSpPr>
          <p:nvPr/>
        </p:nvSpPr>
        <p:spPr>
          <a:xfrm xmlns:a="http://schemas.openxmlformats.org/drawingml/2006/main">
            <a:off x="723900" y="1885950"/>
            <a:ext cx="2190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i="0">
                <a:solidFill>
                  <a:srgbClr val="E9AA2F"/>
                </a:solidFill>
              </a:defRPr>
            </a:pPr>
            <a:r>
              <a:rPr sz="1800" b="1" i="0">
                <a:solidFill>
                  <a:srgbClr val="E9AA2F"/>
                </a:solidFill>
              </a:rPr>
              <a:t>SESSION 7</a:t>
            </a:r>
          </a:p>
        </p:txBody>
      </p:sp>
      <p:sp>
        <p:nvSpPr>
          <p:cNvPr id="6" name="">
            <a:extLst xmlns:a="http://schemas.openxmlformats.org/drawingml/2006/main">
              <a:ext uri="{FF2B5EF4-FFF2-40B4-BE49-F238E27FC236}">
                <a16:creationId xmlns:a16="http://schemas.microsoft.com/office/drawing/2014/main" id="{F16CD061-01DA-4C97-AB84-1164F53DFE22}"/>
              </a:ext>
            </a:extLst>
          </p:cNvPr>
          <p:cNvSpPr>
            <a:spLocks xmlns:a="http://schemas.openxmlformats.org/drawingml/2006/main" noGrp="1"/>
          </p:cNvSpPr>
          <p:nvPr/>
        </p:nvSpPr>
        <p:spPr>
          <a:xfrm xmlns:a="http://schemas.openxmlformats.org/drawingml/2006/main">
            <a:off x="666750" y="2428875"/>
            <a:ext cx="514350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150" b="1" i="0">
                <a:solidFill>
                  <a:srgbClr val="FFFFFF"/>
                </a:solidFill>
              </a:defRPr>
            </a:pPr>
            <a:r>
              <a:rPr sz="3150" b="1" i="0">
                <a:solidFill>
                  <a:srgbClr val="FFFFFF"/>
                </a:solidFill>
              </a:rPr>
              <a:t>RESURRECTION:</a:t>
            </a:r>
          </a:p>
          <a:p xmlns:a="http://schemas.openxmlformats.org/drawingml/2006/main">
            <a:pPr algn="l">
              <a:defRPr sz="3150" b="1" i="0">
                <a:solidFill>
                  <a:srgbClr val="FFFFFF"/>
                </a:solidFill>
              </a:defRPr>
            </a:pPr>
            <a:r>
              <a:rPr sz="3150" b="1" i="0">
                <a:solidFill>
                  <a:srgbClr val="FFFFFF"/>
                </a:solidFill>
              </a:rPr>
              <a:t>THE LIFE DEATH</a:t>
            </a:r>
          </a:p>
          <a:p xmlns:a="http://schemas.openxmlformats.org/drawingml/2006/main">
            <a:pPr algn="l">
              <a:defRPr sz="3150" b="1" i="0">
                <a:solidFill>
                  <a:srgbClr val="FFFFFF"/>
                </a:solidFill>
              </a:defRPr>
            </a:pPr>
            <a:r>
              <a:rPr sz="3150" b="1" i="0">
                <a:solidFill>
                  <a:srgbClr val="FFFFFF"/>
                </a:solidFill>
              </a:rPr>
              <a:t>CANNOT DEFEAT</a:t>
            </a:r>
          </a:p>
        </p:txBody>
      </p:sp>
      <p:sp>
        <p:nvSpPr>
          <p:cNvPr id="7" name="">
            <a:extLst xmlns:a="http://schemas.openxmlformats.org/drawingml/2006/main">
              <a:ext uri="{FF2B5EF4-FFF2-40B4-BE49-F238E27FC236}">
                <a16:creationId xmlns:a16="http://schemas.microsoft.com/office/drawing/2014/main" id="{22D1CFD7-E194-40C1-A170-2B86879EC58E}"/>
              </a:ext>
            </a:extLst>
          </p:cNvPr>
          <p:cNvSpPr>
            <a:spLocks xmlns:a="http://schemas.openxmlformats.org/drawingml/2006/main" noGrp="1"/>
          </p:cNvSpPr>
          <p:nvPr/>
        </p:nvSpPr>
        <p:spPr>
          <a:xfrm xmlns:a="http://schemas.openxmlformats.org/drawingml/2006/main">
            <a:off x="723900" y="4352925"/>
            <a:ext cx="2857500" cy="57150"/>
          </a:xfrm>
          <a:prstGeom xmlns:a="http://schemas.openxmlformats.org/drawingml/2006/main" prst="rect">
            <a:avLst/>
          </a:prstGeom>
          <a:solidFill xmlns:a="http://schemas.openxmlformats.org/drawingml/2006/main">
            <a:srgbClr val="E9AA2F"/>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63C984FA-3D38-4CEA-8B01-8FD3439E8336}"/>
              </a:ext>
            </a:extLst>
          </p:cNvPr>
          <p:cNvSpPr>
            <a:spLocks xmlns:a="http://schemas.openxmlformats.org/drawingml/2006/main" noGrp="1"/>
          </p:cNvSpPr>
          <p:nvPr/>
        </p:nvSpPr>
        <p:spPr>
          <a:xfrm xmlns:a="http://schemas.openxmlformats.org/drawingml/2006/main">
            <a:off x="723900" y="4572000"/>
            <a:ext cx="4953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i="1">
                <a:solidFill>
                  <a:srgbClr val="FAF4E6"/>
                </a:solidFill>
              </a:defRPr>
            </a:pPr>
            <a:r>
              <a:rPr sz="1725" b="0" i="1">
                <a:solidFill>
                  <a:srgbClr val="FAF4E6"/>
                </a:solidFill>
              </a:rPr>
              <a:t>Why a Dead Saviour Could Not Save Us</a:t>
            </a:r>
          </a:p>
        </p:txBody>
      </p:sp>
      <p:sp>
        <p:nvSpPr>
          <p:cNvPr id="9" name="">
            <a:extLst xmlns:a="http://schemas.openxmlformats.org/drawingml/2006/main">
              <a:ext uri="{FF2B5EF4-FFF2-40B4-BE49-F238E27FC236}">
                <a16:creationId xmlns:a16="http://schemas.microsoft.com/office/drawing/2014/main" id="{BFF4EE25-1AAC-41EA-ABEA-D0470E3365AC}"/>
              </a:ext>
            </a:extLst>
          </p:cNvPr>
          <p:cNvSpPr>
            <a:spLocks xmlns:a="http://schemas.openxmlformats.org/drawingml/2006/main" noGrp="1"/>
          </p:cNvSpPr>
          <p:nvPr/>
        </p:nvSpPr>
        <p:spPr>
          <a:xfrm xmlns:a="http://schemas.openxmlformats.org/drawingml/2006/main">
            <a:off x="723900" y="5810250"/>
            <a:ext cx="37147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125" b="0" i="0">
                <a:solidFill>
                  <a:srgbClr val="C8D2E4"/>
                </a:solidFill>
              </a:defRPr>
            </a:pPr>
            <a:r>
              <a:rPr sz="1125" b="0" i="0">
                <a:solidFill>
                  <a:srgbClr val="C8D2E4"/>
                </a:solidFill>
              </a:rPr>
              <a:t>Fireproof Studies • James J. Burke</a:t>
            </a:r>
          </a:p>
        </p:txBody>
      </p:sp>
    </p:spTree>
    <p:extLst>
      <p:ext uri="{BB962C8B-B14F-4D97-AF65-F5344CB8AC3E}">
        <p14:creationId xmlns:p14="http://schemas.microsoft.com/office/powerpoint/2010/main" val="1817426046"/>
      </p:ext>
    </p:extLst>
  </p:cSld>
</p:sld>
</file>

<file path=ppt/slides/slide2.xml><?xml version="1.0" encoding="utf-8"?>
<p:sld xmlns:p="http://schemas.openxmlformats.org/presentationml/2006/main">
  <p:cSld>
    <p:bg>
      <p:bgPr>
        <a:solidFill xmlns:a="http://schemas.openxmlformats.org/drawingml/2006/main">
          <a:srgbClr val="FAF4E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3EA5F904-9535-419F-BB68-84308CAD9F8E}"/>
              </a:ext>
            </a:extLst>
          </p:cNvPr>
          <p:cNvSpPr>
            <a:spLocks xmlns:a="http://schemas.openxmlformats.org/drawingml/2006/main" noGrp="1"/>
          </p:cNvSpPr>
          <p:nvPr/>
        </p:nvSpPr>
        <p:spPr>
          <a:xfrm xmlns:a="http://schemas.openxmlformats.org/drawingml/2006/main">
            <a:off x="552450" y="3619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i="0">
                <a:solidFill>
                  <a:srgbClr val="0B633A"/>
                </a:solidFill>
              </a:defRPr>
            </a:pPr>
            <a:r>
              <a:rPr sz="1275" b="1" i="0">
                <a:solidFill>
                  <a:srgbClr val="0B633A"/>
                </a:solidFill>
              </a:rPr>
              <a:t>OPENING ACTIVITY</a:t>
            </a:r>
          </a:p>
        </p:txBody>
      </p:sp>
      <p:sp>
        <p:nvSpPr>
          <p:cNvPr id="2" name="">
            <a:extLst xmlns:a="http://schemas.openxmlformats.org/drawingml/2006/main">
              <a:ext uri="{FF2B5EF4-FFF2-40B4-BE49-F238E27FC236}">
                <a16:creationId xmlns:a16="http://schemas.microsoft.com/office/drawing/2014/main" id="{2652760C-E82F-4E0D-AC1E-A0C4992AE9D6}"/>
              </a:ext>
            </a:extLst>
          </p:cNvPr>
          <p:cNvSpPr>
            <a:spLocks xmlns:a="http://schemas.openxmlformats.org/drawingml/2006/main" noGrp="1"/>
          </p:cNvSpPr>
          <p:nvPr/>
        </p:nvSpPr>
        <p:spPr>
          <a:xfrm xmlns:a="http://schemas.openxmlformats.org/drawingml/2006/main">
            <a:off x="533400" y="714375"/>
            <a:ext cx="10668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225" b="1" i="0">
                <a:solidFill>
                  <a:srgbClr val="0B1735"/>
                </a:solidFill>
              </a:defRPr>
            </a:pPr>
            <a:r>
              <a:rPr sz="3225" b="1" i="0">
                <a:solidFill>
                  <a:srgbClr val="0B1735"/>
                </a:solidFill>
              </a:rPr>
              <a:t>Three claims sound alike. They are not.</a:t>
            </a:r>
          </a:p>
        </p:txBody>
      </p:sp>
      <p:sp>
        <p:nvSpPr>
          <p:cNvPr id="3" name="">
            <a:extLst xmlns:a="http://schemas.openxmlformats.org/drawingml/2006/main">
              <a:ext uri="{FF2B5EF4-FFF2-40B4-BE49-F238E27FC236}">
                <a16:creationId xmlns:a16="http://schemas.microsoft.com/office/drawing/2014/main" id="{229882CD-723F-4F74-ACE5-A2CDAF35B906}"/>
              </a:ext>
            </a:extLst>
          </p:cNvPr>
          <p:cNvSpPr>
            <a:spLocks xmlns:a="http://schemas.openxmlformats.org/drawingml/2006/main" noGrp="1"/>
          </p:cNvSpPr>
          <p:nvPr/>
        </p:nvSpPr>
        <p:spPr>
          <a:xfrm xmlns:a="http://schemas.openxmlformats.org/drawingml/2006/main">
            <a:off x="552450" y="1323975"/>
            <a:ext cx="10382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i="0">
                <a:solidFill>
                  <a:srgbClr val="40506A"/>
                </a:solidFill>
              </a:defRPr>
            </a:pPr>
            <a:r>
              <a:rPr sz="1725" b="0" i="0">
                <a:solidFill>
                  <a:srgbClr val="40506A"/>
                </a:solidFill>
              </a:rPr>
              <a:t>Ask what happens to the person—and what happens to the body.</a:t>
            </a:r>
          </a:p>
        </p:txBody>
      </p:sp>
      <p:sp>
        <p:nvSpPr>
          <p:cNvPr id="4" name="">
            <a:extLst xmlns:a="http://schemas.openxmlformats.org/drawingml/2006/main">
              <a:ext uri="{FF2B5EF4-FFF2-40B4-BE49-F238E27FC236}">
                <a16:creationId xmlns:a16="http://schemas.microsoft.com/office/drawing/2014/main" id="{DCC21443-EDCD-4646-8272-21B60CD26709}"/>
              </a:ext>
            </a:extLst>
          </p:cNvPr>
          <p:cNvSpPr>
            <a:spLocks xmlns:a="http://schemas.openxmlformats.org/drawingml/2006/main" noGrp="1"/>
          </p:cNvSpPr>
          <p:nvPr/>
        </p:nvSpPr>
        <p:spPr>
          <a:xfrm xmlns:a="http://schemas.openxmlformats.org/drawingml/2006/main">
            <a:off x="552450" y="2143125"/>
            <a:ext cx="3524250" cy="2781300"/>
          </a:xfrm>
          <a:prstGeom xmlns:a="http://schemas.openxmlformats.org/drawingml/2006/main" prst="roundRect">
            <a:avLst>
              <a:gd name="adj" fmla="val 2740"/>
            </a:avLst>
          </a:prstGeom>
          <a:solidFill xmlns:a="http://schemas.openxmlformats.org/drawingml/2006/main">
            <a:srgbClr val="FFFFFF"/>
          </a:solidFill>
          <a:ln xmlns:a="http://schemas.openxmlformats.org/drawingml/2006/main" w="38100">
            <a:solidFill>
              <a:srgbClr val="0B633A"/>
            </a:solidFill>
            <a:prstDash val="solid"/>
          </a:ln>
        </p:spPr>
      </p:sp>
      <p:sp>
        <p:nvSpPr>
          <p:cNvPr id="5" name="">
            <a:extLst xmlns:a="http://schemas.openxmlformats.org/drawingml/2006/main">
              <a:ext uri="{FF2B5EF4-FFF2-40B4-BE49-F238E27FC236}">
                <a16:creationId xmlns:a16="http://schemas.microsoft.com/office/drawing/2014/main" id="{3E877169-2683-4ED3-9541-E0CB3EEF9077}"/>
              </a:ext>
            </a:extLst>
          </p:cNvPr>
          <p:cNvSpPr>
            <a:spLocks xmlns:a="http://schemas.openxmlformats.org/drawingml/2006/main" noGrp="1"/>
          </p:cNvSpPr>
          <p:nvPr/>
        </p:nvSpPr>
        <p:spPr>
          <a:xfrm xmlns:a="http://schemas.openxmlformats.org/drawingml/2006/main">
            <a:off x="1933575" y="2362200"/>
            <a:ext cx="762000" cy="762000"/>
          </a:xfrm>
          <a:prstGeom xmlns:a="http://schemas.openxmlformats.org/drawingml/2006/main" prst="roundRect">
            <a:avLst>
              <a:gd name="adj" fmla="val 50000"/>
            </a:avLst>
          </a:prstGeom>
          <a:solidFill xmlns:a="http://schemas.openxmlformats.org/drawingml/2006/main">
            <a:srgbClr val="0B633A"/>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325" b="1" i="0">
                <a:solidFill>
                  <a:srgbClr val="FFFFFF"/>
                </a:solidFill>
              </a:defRPr>
            </a:pPr>
            <a:r>
              <a:rPr sz="2325" b="1" i="0">
                <a:solidFill>
                  <a:srgbClr val="FFFFFF"/>
                </a:solidFill>
              </a:rPr>
              <a:t>1</a:t>
            </a:r>
          </a:p>
        </p:txBody>
      </p:sp>
      <p:sp>
        <p:nvSpPr>
          <p:cNvPr id="6" name="">
            <a:extLst xmlns:a="http://schemas.openxmlformats.org/drawingml/2006/main">
              <a:ext uri="{FF2B5EF4-FFF2-40B4-BE49-F238E27FC236}">
                <a16:creationId xmlns:a16="http://schemas.microsoft.com/office/drawing/2014/main" id="{BE8B2222-8BE6-486C-AD23-C5D41B1D14EE}"/>
              </a:ext>
            </a:extLst>
          </p:cNvPr>
          <p:cNvSpPr>
            <a:spLocks xmlns:a="http://schemas.openxmlformats.org/drawingml/2006/main" noGrp="1"/>
          </p:cNvSpPr>
          <p:nvPr/>
        </p:nvSpPr>
        <p:spPr>
          <a:xfrm xmlns:a="http://schemas.openxmlformats.org/drawingml/2006/main">
            <a:off x="838200" y="3371850"/>
            <a:ext cx="2952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875" b="1" i="0">
                <a:solidFill>
                  <a:srgbClr val="0B633A"/>
                </a:solidFill>
              </a:defRPr>
            </a:pPr>
            <a:r>
              <a:rPr sz="1875" b="1" i="0">
                <a:solidFill>
                  <a:srgbClr val="0B633A"/>
                </a:solidFill>
              </a:rPr>
              <a:t>SURVIVAL</a:t>
            </a:r>
          </a:p>
        </p:txBody>
      </p:sp>
      <p:sp>
        <p:nvSpPr>
          <p:cNvPr id="7" name="">
            <a:extLst xmlns:a="http://schemas.openxmlformats.org/drawingml/2006/main">
              <a:ext uri="{FF2B5EF4-FFF2-40B4-BE49-F238E27FC236}">
                <a16:creationId xmlns:a16="http://schemas.microsoft.com/office/drawing/2014/main" id="{2B8A9D14-C115-4A40-842B-DC37970E5FC8}"/>
              </a:ext>
            </a:extLst>
          </p:cNvPr>
          <p:cNvSpPr>
            <a:spLocks xmlns:a="http://schemas.openxmlformats.org/drawingml/2006/main" noGrp="1"/>
          </p:cNvSpPr>
          <p:nvPr/>
        </p:nvSpPr>
        <p:spPr>
          <a:xfrm xmlns:a="http://schemas.openxmlformats.org/drawingml/2006/main">
            <a:off x="876300" y="3981450"/>
            <a:ext cx="28765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575" b="1" i="0">
                <a:solidFill>
                  <a:srgbClr val="0B1735"/>
                </a:solidFill>
              </a:defRPr>
            </a:pPr>
            <a:r>
              <a:rPr sz="1575" b="1" i="0">
                <a:solidFill>
                  <a:srgbClr val="0B1735"/>
                </a:solidFill>
              </a:rPr>
              <a:t>The person continues;</a:t>
            </a:r>
          </a:p>
          <a:p xmlns:a="http://schemas.openxmlformats.org/drawingml/2006/main">
            <a:pPr algn="ctr">
              <a:defRPr sz="1575" b="1" i="0">
                <a:solidFill>
                  <a:srgbClr val="0B1735"/>
                </a:solidFill>
              </a:defRPr>
            </a:pPr>
            <a:r>
              <a:rPr sz="1575" b="1" i="0">
                <a:solidFill>
                  <a:srgbClr val="0B1735"/>
                </a:solidFill>
              </a:rPr>
              <a:t>the body remains dead.</a:t>
            </a:r>
          </a:p>
        </p:txBody>
      </p:sp>
      <p:sp>
        <p:nvSpPr>
          <p:cNvPr id="8" name="">
            <a:extLst xmlns:a="http://schemas.openxmlformats.org/drawingml/2006/main">
              <a:ext uri="{FF2B5EF4-FFF2-40B4-BE49-F238E27FC236}">
                <a16:creationId xmlns:a16="http://schemas.microsoft.com/office/drawing/2014/main" id="{D1FEF0F3-AFC9-4C96-950D-BD67FA783EB9}"/>
              </a:ext>
            </a:extLst>
          </p:cNvPr>
          <p:cNvSpPr>
            <a:spLocks xmlns:a="http://schemas.openxmlformats.org/drawingml/2006/main" noGrp="1"/>
          </p:cNvSpPr>
          <p:nvPr/>
        </p:nvSpPr>
        <p:spPr>
          <a:xfrm xmlns:a="http://schemas.openxmlformats.org/drawingml/2006/main">
            <a:off x="4438650" y="2143125"/>
            <a:ext cx="3524250" cy="2781300"/>
          </a:xfrm>
          <a:prstGeom xmlns:a="http://schemas.openxmlformats.org/drawingml/2006/main" prst="roundRect">
            <a:avLst>
              <a:gd name="adj" fmla="val 2740"/>
            </a:avLst>
          </a:prstGeom>
          <a:solidFill xmlns:a="http://schemas.openxmlformats.org/drawingml/2006/main">
            <a:srgbClr val="FFFFFF"/>
          </a:solidFill>
          <a:ln xmlns:a="http://schemas.openxmlformats.org/drawingml/2006/main" w="38100">
            <a:solidFill>
              <a:srgbClr val="F68B2C"/>
            </a:solidFill>
            <a:prstDash val="solid"/>
          </a:ln>
        </p:spPr>
      </p:sp>
      <p:sp>
        <p:nvSpPr>
          <p:cNvPr id="9" name="">
            <a:extLst xmlns:a="http://schemas.openxmlformats.org/drawingml/2006/main">
              <a:ext uri="{FF2B5EF4-FFF2-40B4-BE49-F238E27FC236}">
                <a16:creationId xmlns:a16="http://schemas.microsoft.com/office/drawing/2014/main" id="{6F82BD36-A0E6-4865-A116-6C22DC6E837F}"/>
              </a:ext>
            </a:extLst>
          </p:cNvPr>
          <p:cNvSpPr>
            <a:spLocks xmlns:a="http://schemas.openxmlformats.org/drawingml/2006/main" noGrp="1"/>
          </p:cNvSpPr>
          <p:nvPr/>
        </p:nvSpPr>
        <p:spPr>
          <a:xfrm xmlns:a="http://schemas.openxmlformats.org/drawingml/2006/main">
            <a:off x="5819775" y="2362200"/>
            <a:ext cx="762000" cy="762000"/>
          </a:xfrm>
          <a:prstGeom xmlns:a="http://schemas.openxmlformats.org/drawingml/2006/main" prst="roundRect">
            <a:avLst>
              <a:gd name="adj" fmla="val 50000"/>
            </a:avLst>
          </a:prstGeom>
          <a:solidFill xmlns:a="http://schemas.openxmlformats.org/drawingml/2006/main">
            <a:srgbClr val="F68B2C"/>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325" b="1" i="0">
                <a:solidFill>
                  <a:srgbClr val="FFFFFF"/>
                </a:solidFill>
              </a:defRPr>
            </a:pPr>
            <a:r>
              <a:rPr sz="2325" b="1" i="0">
                <a:solidFill>
                  <a:srgbClr val="FFFFFF"/>
                </a:solidFill>
              </a:rPr>
              <a:t>2</a:t>
            </a:r>
          </a:p>
        </p:txBody>
      </p:sp>
      <p:sp>
        <p:nvSpPr>
          <p:cNvPr id="10" name="">
            <a:extLst xmlns:a="http://schemas.openxmlformats.org/drawingml/2006/main">
              <a:ext uri="{FF2B5EF4-FFF2-40B4-BE49-F238E27FC236}">
                <a16:creationId xmlns:a16="http://schemas.microsoft.com/office/drawing/2014/main" id="{9AA361FB-64E2-48AC-93F8-8F03E6772066}"/>
              </a:ext>
            </a:extLst>
          </p:cNvPr>
          <p:cNvSpPr>
            <a:spLocks xmlns:a="http://schemas.openxmlformats.org/drawingml/2006/main" noGrp="1"/>
          </p:cNvSpPr>
          <p:nvPr/>
        </p:nvSpPr>
        <p:spPr>
          <a:xfrm xmlns:a="http://schemas.openxmlformats.org/drawingml/2006/main">
            <a:off x="4724400" y="3371850"/>
            <a:ext cx="2952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875" b="1" i="0">
                <a:solidFill>
                  <a:srgbClr val="F68B2C"/>
                </a:solidFill>
              </a:defRPr>
            </a:pPr>
            <a:r>
              <a:rPr sz="1875" b="1" i="0">
                <a:solidFill>
                  <a:srgbClr val="F68B2C"/>
                </a:solidFill>
              </a:rPr>
              <a:t>RESUSCITATION</a:t>
            </a:r>
          </a:p>
        </p:txBody>
      </p:sp>
      <p:sp>
        <p:nvSpPr>
          <p:cNvPr id="11" name="">
            <a:extLst xmlns:a="http://schemas.openxmlformats.org/drawingml/2006/main">
              <a:ext uri="{FF2B5EF4-FFF2-40B4-BE49-F238E27FC236}">
                <a16:creationId xmlns:a16="http://schemas.microsoft.com/office/drawing/2014/main" id="{094DA7B3-8A66-4255-B429-B51D1BF79F5F}"/>
              </a:ext>
            </a:extLst>
          </p:cNvPr>
          <p:cNvSpPr>
            <a:spLocks xmlns:a="http://schemas.openxmlformats.org/drawingml/2006/main" noGrp="1"/>
          </p:cNvSpPr>
          <p:nvPr/>
        </p:nvSpPr>
        <p:spPr>
          <a:xfrm xmlns:a="http://schemas.openxmlformats.org/drawingml/2006/main">
            <a:off x="4762500" y="3981450"/>
            <a:ext cx="28765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575" b="1" i="0">
                <a:solidFill>
                  <a:srgbClr val="0B1735"/>
                </a:solidFill>
              </a:defRPr>
            </a:pPr>
            <a:r>
              <a:rPr sz="1575" b="1" i="0">
                <a:solidFill>
                  <a:srgbClr val="0B1735"/>
                </a:solidFill>
              </a:rPr>
              <a:t>Mortal bodily life returns</a:t>
            </a:r>
          </a:p>
          <a:p xmlns:a="http://schemas.openxmlformats.org/drawingml/2006/main">
            <a:pPr algn="ctr">
              <a:defRPr sz="1575" b="1" i="0">
                <a:solidFill>
                  <a:srgbClr val="0B1735"/>
                </a:solidFill>
              </a:defRPr>
            </a:pPr>
            <a:r>
              <a:rPr sz="1575" b="1" i="0">
                <a:solidFill>
                  <a:srgbClr val="0B1735"/>
                </a:solidFill>
              </a:rPr>
              <a:t>and may die again.</a:t>
            </a:r>
          </a:p>
        </p:txBody>
      </p:sp>
      <p:sp>
        <p:nvSpPr>
          <p:cNvPr id="12" name="">
            <a:extLst xmlns:a="http://schemas.openxmlformats.org/drawingml/2006/main">
              <a:ext uri="{FF2B5EF4-FFF2-40B4-BE49-F238E27FC236}">
                <a16:creationId xmlns:a16="http://schemas.microsoft.com/office/drawing/2014/main" id="{E3724CC9-D2F4-42CB-BC96-BC1A3E15A9A1}"/>
              </a:ext>
            </a:extLst>
          </p:cNvPr>
          <p:cNvSpPr>
            <a:spLocks xmlns:a="http://schemas.openxmlformats.org/drawingml/2006/main" noGrp="1"/>
          </p:cNvSpPr>
          <p:nvPr/>
        </p:nvSpPr>
        <p:spPr>
          <a:xfrm xmlns:a="http://schemas.openxmlformats.org/drawingml/2006/main">
            <a:off x="8324850" y="2143125"/>
            <a:ext cx="3524250" cy="2781300"/>
          </a:xfrm>
          <a:prstGeom xmlns:a="http://schemas.openxmlformats.org/drawingml/2006/main" prst="roundRect">
            <a:avLst>
              <a:gd name="adj" fmla="val 2740"/>
            </a:avLst>
          </a:prstGeom>
          <a:solidFill xmlns:a="http://schemas.openxmlformats.org/drawingml/2006/main">
            <a:srgbClr val="FFFFFF"/>
          </a:solidFill>
          <a:ln xmlns:a="http://schemas.openxmlformats.org/drawingml/2006/main" w="38100">
            <a:solidFill>
              <a:srgbClr val="512A7A"/>
            </a:solidFill>
            <a:prstDash val="solid"/>
          </a:ln>
        </p:spPr>
      </p:sp>
      <p:sp>
        <p:nvSpPr>
          <p:cNvPr id="13" name="">
            <a:extLst xmlns:a="http://schemas.openxmlformats.org/drawingml/2006/main">
              <a:ext uri="{FF2B5EF4-FFF2-40B4-BE49-F238E27FC236}">
                <a16:creationId xmlns:a16="http://schemas.microsoft.com/office/drawing/2014/main" id="{A9421A1C-9546-4E48-B662-87507EDA8DDD}"/>
              </a:ext>
            </a:extLst>
          </p:cNvPr>
          <p:cNvSpPr>
            <a:spLocks xmlns:a="http://schemas.openxmlformats.org/drawingml/2006/main" noGrp="1"/>
          </p:cNvSpPr>
          <p:nvPr/>
        </p:nvSpPr>
        <p:spPr>
          <a:xfrm xmlns:a="http://schemas.openxmlformats.org/drawingml/2006/main">
            <a:off x="9705975" y="2362200"/>
            <a:ext cx="762000" cy="762000"/>
          </a:xfrm>
          <a:prstGeom xmlns:a="http://schemas.openxmlformats.org/drawingml/2006/main" prst="roundRect">
            <a:avLst>
              <a:gd name="adj" fmla="val 50000"/>
            </a:avLst>
          </a:prstGeom>
          <a:solidFill xmlns:a="http://schemas.openxmlformats.org/drawingml/2006/main">
            <a:srgbClr val="512A7A"/>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325" b="1" i="0">
                <a:solidFill>
                  <a:srgbClr val="FFFFFF"/>
                </a:solidFill>
              </a:defRPr>
            </a:pPr>
            <a:r>
              <a:rPr sz="2325" b="1" i="0">
                <a:solidFill>
                  <a:srgbClr val="FFFFFF"/>
                </a:solidFill>
              </a:rPr>
              <a:t>3</a:t>
            </a:r>
          </a:p>
        </p:txBody>
      </p:sp>
      <p:sp>
        <p:nvSpPr>
          <p:cNvPr id="14" name="">
            <a:extLst xmlns:a="http://schemas.openxmlformats.org/drawingml/2006/main">
              <a:ext uri="{FF2B5EF4-FFF2-40B4-BE49-F238E27FC236}">
                <a16:creationId xmlns:a16="http://schemas.microsoft.com/office/drawing/2014/main" id="{7AD9E917-2F60-43B1-A1A4-572B2EEDA9D8}"/>
              </a:ext>
            </a:extLst>
          </p:cNvPr>
          <p:cNvSpPr>
            <a:spLocks xmlns:a="http://schemas.openxmlformats.org/drawingml/2006/main" noGrp="1"/>
          </p:cNvSpPr>
          <p:nvPr/>
        </p:nvSpPr>
        <p:spPr>
          <a:xfrm xmlns:a="http://schemas.openxmlformats.org/drawingml/2006/main">
            <a:off x="8610600" y="3371850"/>
            <a:ext cx="2952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875" b="1" i="0">
                <a:solidFill>
                  <a:srgbClr val="512A7A"/>
                </a:solidFill>
              </a:defRPr>
            </a:pPr>
            <a:r>
              <a:rPr sz="1875" b="1" i="0">
                <a:solidFill>
                  <a:srgbClr val="512A7A"/>
                </a:solidFill>
              </a:rPr>
              <a:t>RESURRECTION</a:t>
            </a:r>
          </a:p>
        </p:txBody>
      </p:sp>
      <p:sp>
        <p:nvSpPr>
          <p:cNvPr id="15" name="">
            <a:extLst xmlns:a="http://schemas.openxmlformats.org/drawingml/2006/main">
              <a:ext uri="{FF2B5EF4-FFF2-40B4-BE49-F238E27FC236}">
                <a16:creationId xmlns:a16="http://schemas.microsoft.com/office/drawing/2014/main" id="{C93E107D-7CB2-431D-9D53-ABFA59754D1B}"/>
              </a:ext>
            </a:extLst>
          </p:cNvPr>
          <p:cNvSpPr>
            <a:spLocks xmlns:a="http://schemas.openxmlformats.org/drawingml/2006/main" noGrp="1"/>
          </p:cNvSpPr>
          <p:nvPr/>
        </p:nvSpPr>
        <p:spPr>
          <a:xfrm xmlns:a="http://schemas.openxmlformats.org/drawingml/2006/main">
            <a:off x="8648700" y="3981450"/>
            <a:ext cx="28765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575" b="1" i="0">
                <a:solidFill>
                  <a:srgbClr val="0B1735"/>
                </a:solidFill>
              </a:defRPr>
            </a:pPr>
            <a:r>
              <a:rPr sz="1575" b="1" i="0">
                <a:solidFill>
                  <a:srgbClr val="0B1735"/>
                </a:solidFill>
              </a:rPr>
              <a:t>The body is raised and</a:t>
            </a:r>
          </a:p>
          <a:p xmlns:a="http://schemas.openxmlformats.org/drawingml/2006/main">
            <a:pPr algn="ctr">
              <a:defRPr sz="1575" b="1" i="0">
                <a:solidFill>
                  <a:srgbClr val="0B1735"/>
                </a:solidFill>
              </a:defRPr>
            </a:pPr>
            <a:r>
              <a:rPr sz="1575" b="1" i="0">
                <a:solidFill>
                  <a:srgbClr val="0B1735"/>
                </a:solidFill>
              </a:rPr>
              <a:t>transformed beyond death.</a:t>
            </a:r>
          </a:p>
        </p:txBody>
      </p:sp>
      <p:sp>
        <p:nvSpPr>
          <p:cNvPr id="16" name="">
            <a:extLst xmlns:a="http://schemas.openxmlformats.org/drawingml/2006/main">
              <a:ext uri="{FF2B5EF4-FFF2-40B4-BE49-F238E27FC236}">
                <a16:creationId xmlns:a16="http://schemas.microsoft.com/office/drawing/2014/main" id="{E7334CF2-1A6E-4300-8A65-179B69452C15}"/>
              </a:ext>
            </a:extLst>
          </p:cNvPr>
          <p:cNvSpPr>
            <a:spLocks xmlns:a="http://schemas.openxmlformats.org/drawingml/2006/main" noGrp="1"/>
          </p:cNvSpPr>
          <p:nvPr/>
        </p:nvSpPr>
        <p:spPr>
          <a:xfrm xmlns:a="http://schemas.openxmlformats.org/drawingml/2006/main">
            <a:off x="1190625" y="5381625"/>
            <a:ext cx="9810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100" b="1" i="0">
                <a:solidFill>
                  <a:srgbClr val="061B46"/>
                </a:solidFill>
              </a:defRPr>
            </a:pPr>
            <a:r>
              <a:rPr sz="2100" b="1" i="0">
                <a:solidFill>
                  <a:srgbClr val="061B46"/>
                </a:solidFill>
              </a:rPr>
              <a:t>Resurrection is not survival—and it is not a return to the old mortal condition.</a:t>
            </a:r>
          </a:p>
        </p:txBody>
      </p:sp>
      <p:sp>
        <p:nvSpPr>
          <p:cNvPr id="17" name="">
            <a:extLst xmlns:a="http://schemas.openxmlformats.org/drawingml/2006/main">
              <a:ext uri="{FF2B5EF4-FFF2-40B4-BE49-F238E27FC236}">
                <a16:creationId xmlns:a16="http://schemas.microsoft.com/office/drawing/2014/main" id="{A3C6B47B-D799-49AE-A138-4D369D2D51BF}"/>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DC0C83BD-7B1C-4254-8B52-93180DBA9355}"/>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7</a:t>
            </a:r>
          </a:p>
        </p:txBody>
      </p:sp>
      <p:sp>
        <p:nvSpPr>
          <p:cNvPr id="19" name="">
            <a:extLst xmlns:a="http://schemas.openxmlformats.org/drawingml/2006/main">
              <a:ext uri="{FF2B5EF4-FFF2-40B4-BE49-F238E27FC236}">
                <a16:creationId xmlns:a16="http://schemas.microsoft.com/office/drawing/2014/main" id="{0F1B6CF9-1463-4118-B782-5EFB4730B3E8}"/>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02</a:t>
            </a:r>
          </a:p>
        </p:txBody>
      </p:sp>
    </p:spTree>
    <p:extLst>
      <p:ext uri="{BB962C8B-B14F-4D97-AF65-F5344CB8AC3E}">
        <p14:creationId xmlns:p14="http://schemas.microsoft.com/office/powerpoint/2010/main" val="2071466217"/>
      </p:ext>
    </p:extLst>
  </p:cSld>
</p:sld>
</file>

<file path=ppt/slides/slide3.xml><?xml version="1.0" encoding="utf-8"?>
<p:sld xmlns:p="http://schemas.openxmlformats.org/presentationml/2006/main">
  <p:cSld>
    <p:bg>
      <p:bgPr>
        <a:solidFill xmlns:a="http://schemas.openxmlformats.org/drawingml/2006/main">
          <a:srgbClr val="061B46"/>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33b4bf2a24a04ffc"/>
          <a:srcRect xmlns:a="http://schemas.openxmlformats.org/drawingml/2006/main" l="137" t="0" r="137" b="0"/>
          <a:stretch xmlns:a="http://schemas.openxmlformats.org/drawingml/2006/main">
            <a:fillRect l="0" t="0" r="0" b="0"/>
          </a:stretch>
        </p:blipFill>
        <p:spPr>
          <a:xfrm xmlns:a="http://schemas.openxmlformats.org/drawingml/2006/main">
            <a:off x="438150" y="1409700"/>
            <a:ext cx="4953000" cy="41719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6AB8D30-A8A5-4B27-ACC4-2A251C082E61}"/>
              </a:ext>
            </a:extLst>
          </p:cNvPr>
          <p:cNvSpPr>
            <a:spLocks xmlns:a="http://schemas.openxmlformats.org/drawingml/2006/main" noGrp="1"/>
          </p:cNvSpPr>
          <p:nvPr/>
        </p:nvSpPr>
        <p:spPr>
          <a:xfrm xmlns:a="http://schemas.openxmlformats.org/drawingml/2006/main">
            <a:off x="323850" y="1295400"/>
            <a:ext cx="5181600" cy="4400550"/>
          </a:xfrm>
          <a:prstGeom xmlns:a="http://schemas.openxmlformats.org/drawingml/2006/main" prst="roundRect">
            <a:avLst>
              <a:gd name="adj" fmla="val 1732"/>
            </a:avLst>
          </a:prstGeom>
          <a:noFill xmlns:a="http://schemas.openxmlformats.org/drawingml/2006/main"/>
          <a:ln xmlns:a="http://schemas.openxmlformats.org/drawingml/2006/main" w="28575">
            <a:solidFill>
              <a:srgbClr val="0B633A"/>
            </a:solidFill>
            <a:prstDash val="solid"/>
          </a:ln>
        </p:spPr>
      </p:sp>
      <p:sp>
        <p:nvSpPr>
          <p:cNvPr id="3" name="">
            <a:extLst xmlns:a="http://schemas.openxmlformats.org/drawingml/2006/main">
              <a:ext uri="{FF2B5EF4-FFF2-40B4-BE49-F238E27FC236}">
                <a16:creationId xmlns:a16="http://schemas.microsoft.com/office/drawing/2014/main" id="{7A1BCC0C-7715-4306-B1F4-0857F1DA9152}"/>
              </a:ext>
            </a:extLst>
          </p:cNvPr>
          <p:cNvSpPr>
            <a:spLocks xmlns:a="http://schemas.openxmlformats.org/drawingml/2006/main" noGrp="1"/>
          </p:cNvSpPr>
          <p:nvPr/>
        </p:nvSpPr>
        <p:spPr>
          <a:xfrm xmlns:a="http://schemas.openxmlformats.org/drawingml/2006/main">
            <a:off x="609600" y="514350"/>
            <a:ext cx="247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1" i="0">
                <a:solidFill>
                  <a:srgbClr val="F7D989"/>
                </a:solidFill>
              </a:defRPr>
            </a:pPr>
            <a:r>
              <a:rPr sz="1350" b="1" i="0">
                <a:solidFill>
                  <a:srgbClr val="F7D989"/>
                </a:solidFill>
              </a:rPr>
              <a:t>SURVIVAL</a:t>
            </a:r>
          </a:p>
        </p:txBody>
      </p:sp>
      <p:sp>
        <p:nvSpPr>
          <p:cNvPr id="4" name="">
            <a:extLst xmlns:a="http://schemas.openxmlformats.org/drawingml/2006/main">
              <a:ext uri="{FF2B5EF4-FFF2-40B4-BE49-F238E27FC236}">
                <a16:creationId xmlns:a16="http://schemas.microsoft.com/office/drawing/2014/main" id="{DCDAC653-3142-4569-A333-908D4289D2E6}"/>
              </a:ext>
            </a:extLst>
          </p:cNvPr>
          <p:cNvSpPr>
            <a:spLocks xmlns:a="http://schemas.openxmlformats.org/drawingml/2006/main" noGrp="1"/>
          </p:cNvSpPr>
          <p:nvPr/>
        </p:nvSpPr>
        <p:spPr>
          <a:xfrm xmlns:a="http://schemas.openxmlformats.org/drawingml/2006/main">
            <a:off x="5905500" y="876300"/>
            <a:ext cx="5715000" cy="1200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150" b="1" i="0">
                <a:solidFill>
                  <a:srgbClr val="FFFFFF"/>
                </a:solidFill>
              </a:defRPr>
            </a:pPr>
            <a:r>
              <a:rPr sz="3150" b="1" i="0">
                <a:solidFill>
                  <a:srgbClr val="FFFFFF"/>
                </a:solidFill>
              </a:rPr>
              <a:t>The person may continue—</a:t>
            </a:r>
          </a:p>
          <a:p xmlns:a="http://schemas.openxmlformats.org/drawingml/2006/main">
            <a:pPr algn="l">
              <a:defRPr sz="3150" b="1" i="0">
                <a:solidFill>
                  <a:srgbClr val="FFFFFF"/>
                </a:solidFill>
              </a:defRPr>
            </a:pPr>
            <a:r>
              <a:rPr sz="3150" b="1" i="0">
                <a:solidFill>
                  <a:srgbClr val="FFFFFF"/>
                </a:solidFill>
              </a:rPr>
              <a:t>but the body remains dead.</a:t>
            </a:r>
          </a:p>
        </p:txBody>
      </p:sp>
      <p:sp>
        <p:nvSpPr>
          <p:cNvPr id="5" name="">
            <a:extLst xmlns:a="http://schemas.openxmlformats.org/drawingml/2006/main">
              <a:ext uri="{FF2B5EF4-FFF2-40B4-BE49-F238E27FC236}">
                <a16:creationId xmlns:a16="http://schemas.microsoft.com/office/drawing/2014/main" id="{365DA0E6-469E-4A69-B1F7-E89CC32327BE}"/>
              </a:ext>
            </a:extLst>
          </p:cNvPr>
          <p:cNvSpPr>
            <a:spLocks xmlns:a="http://schemas.openxmlformats.org/drawingml/2006/main" noGrp="1"/>
          </p:cNvSpPr>
          <p:nvPr/>
        </p:nvSpPr>
        <p:spPr>
          <a:xfrm xmlns:a="http://schemas.openxmlformats.org/drawingml/2006/main">
            <a:off x="5953125" y="2400300"/>
            <a:ext cx="2381250" cy="57150"/>
          </a:xfrm>
          <a:prstGeom xmlns:a="http://schemas.openxmlformats.org/drawingml/2006/main" prst="rect">
            <a:avLst/>
          </a:prstGeom>
          <a:solidFill xmlns:a="http://schemas.openxmlformats.org/drawingml/2006/main">
            <a:srgbClr val="E9AA2F"/>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81FAC9C0-8AA3-422E-9BB4-11562CAD909A}"/>
              </a:ext>
            </a:extLst>
          </p:cNvPr>
          <p:cNvSpPr>
            <a:spLocks xmlns:a="http://schemas.openxmlformats.org/drawingml/2006/main" noGrp="1"/>
          </p:cNvSpPr>
          <p:nvPr/>
        </p:nvSpPr>
        <p:spPr>
          <a:xfrm xmlns:a="http://schemas.openxmlformats.org/drawingml/2006/main">
            <a:off x="5905500" y="2819400"/>
            <a:ext cx="5524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75" b="1" i="0">
                <a:solidFill>
                  <a:srgbClr val="FAF4E6"/>
                </a:solidFill>
              </a:defRPr>
            </a:pPr>
            <a:r>
              <a:rPr sz="2175" b="1" i="0">
                <a:solidFill>
                  <a:srgbClr val="FAF4E6"/>
                </a:solidFill>
              </a:rPr>
              <a:t>This is real, but it is not yet resurrection.</a:t>
            </a:r>
          </a:p>
        </p:txBody>
      </p:sp>
      <p:sp>
        <p:nvSpPr>
          <p:cNvPr id="7" name="">
            <a:extLst xmlns:a="http://schemas.openxmlformats.org/drawingml/2006/main">
              <a:ext uri="{FF2B5EF4-FFF2-40B4-BE49-F238E27FC236}">
                <a16:creationId xmlns:a16="http://schemas.microsoft.com/office/drawing/2014/main" id="{7B2993C7-B71F-4A08-8F93-3695133D76AD}"/>
              </a:ext>
            </a:extLst>
          </p:cNvPr>
          <p:cNvSpPr>
            <a:spLocks xmlns:a="http://schemas.openxmlformats.org/drawingml/2006/main" noGrp="1"/>
          </p:cNvSpPr>
          <p:nvPr/>
        </p:nvSpPr>
        <p:spPr>
          <a:xfrm xmlns:a="http://schemas.openxmlformats.org/drawingml/2006/main">
            <a:off x="5905500" y="3905250"/>
            <a:ext cx="54292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950" b="0" i="0">
                <a:solidFill>
                  <a:srgbClr val="C8D2E4"/>
                </a:solidFill>
              </a:defRPr>
            </a:pPr>
            <a:r>
              <a:rPr sz="1950" b="0" i="0">
                <a:solidFill>
                  <a:srgbClr val="C8D2E4"/>
                </a:solidFill>
              </a:rPr>
              <a:t>Christian hope is not merely that the soul survives. It includes the body Christ will raise.</a:t>
            </a:r>
          </a:p>
        </p:txBody>
      </p:sp>
      <p:sp>
        <p:nvSpPr>
          <p:cNvPr id="8" name="">
            <a:extLst xmlns:a="http://schemas.openxmlformats.org/drawingml/2006/main">
              <a:ext uri="{FF2B5EF4-FFF2-40B4-BE49-F238E27FC236}">
                <a16:creationId xmlns:a16="http://schemas.microsoft.com/office/drawing/2014/main" id="{DC6A5E1D-1C69-4755-A5EA-94BF17B28635}"/>
              </a:ext>
            </a:extLst>
          </p:cNvPr>
          <p:cNvSpPr>
            <a:spLocks xmlns:a="http://schemas.openxmlformats.org/drawingml/2006/main" noGrp="1"/>
          </p:cNvSpPr>
          <p:nvPr/>
        </p:nvSpPr>
        <p:spPr>
          <a:xfrm xmlns:a="http://schemas.openxmlformats.org/drawingml/2006/main">
            <a:off x="5905500" y="5448300"/>
            <a:ext cx="5429250" cy="476250"/>
          </a:xfrm>
          <a:prstGeom xmlns:a="http://schemas.openxmlformats.org/drawingml/2006/main" prst="roundRect">
            <a:avLst>
              <a:gd name="adj" fmla="val 16000"/>
            </a:avLst>
          </a:prstGeom>
          <a:solidFill xmlns:a="http://schemas.openxmlformats.org/drawingml/2006/main">
            <a:srgbClr val="FFFFFF">
              <a:alpha val="8000"/>
            </a:srgbClr>
          </a:solidFill>
          <a:ln xmlns:a="http://schemas.openxmlformats.org/drawingml/2006/main" w="19050">
            <a:solidFill>
              <a:srgbClr val="E9AA2F"/>
            </a:solidFill>
            <a:prstDash val="solid"/>
          </a:ln>
        </p:spPr>
        <p:txBody>
          <a:bodyPr xmlns:a="http://schemas.openxmlformats.org/drawingml/2006/main" anchor="ctr"/>
          <a:lstStyle xmlns:a="http://schemas.openxmlformats.org/drawingml/2006/main"/>
          <a:p xmlns:a="http://schemas.openxmlformats.org/drawingml/2006/main">
            <a:pPr algn="ctr">
              <a:defRPr sz="1650" b="1" i="0">
                <a:solidFill>
                  <a:srgbClr val="F7D989"/>
                </a:solidFill>
              </a:defRPr>
            </a:pPr>
            <a:r>
              <a:rPr sz="1650" b="1" i="0">
                <a:solidFill>
                  <a:srgbClr val="F7D989"/>
                </a:solidFill>
              </a:rPr>
              <a:t>SURVIVAL DOES NOT DEFEAT DEATH.</a:t>
            </a:r>
          </a:p>
        </p:txBody>
      </p:sp>
      <p:sp>
        <p:nvSpPr>
          <p:cNvPr id="9" name="">
            <a:extLst xmlns:a="http://schemas.openxmlformats.org/drawingml/2006/main">
              <a:ext uri="{FF2B5EF4-FFF2-40B4-BE49-F238E27FC236}">
                <a16:creationId xmlns:a16="http://schemas.microsoft.com/office/drawing/2014/main" id="{8E43233A-B504-45C0-958C-2F36C6E92A39}"/>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4239B9A-7DB0-4AA8-BE0C-7095F9EFD582}"/>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7</a:t>
            </a:r>
          </a:p>
        </p:txBody>
      </p:sp>
      <p:sp>
        <p:nvSpPr>
          <p:cNvPr id="11" name="">
            <a:extLst xmlns:a="http://schemas.openxmlformats.org/drawingml/2006/main">
              <a:ext uri="{FF2B5EF4-FFF2-40B4-BE49-F238E27FC236}">
                <a16:creationId xmlns:a16="http://schemas.microsoft.com/office/drawing/2014/main" id="{33DD8894-D8C8-450B-BF97-D7B7DBCD22ED}"/>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03</a:t>
            </a:r>
          </a:p>
        </p:txBody>
      </p:sp>
    </p:spTree>
    <p:extLst>
      <p:ext uri="{BB962C8B-B14F-4D97-AF65-F5344CB8AC3E}">
        <p14:creationId xmlns:p14="http://schemas.microsoft.com/office/powerpoint/2010/main" val="218166068"/>
      </p:ext>
    </p:extLst>
  </p:cSld>
</p:sld>
</file>

<file path=ppt/slides/slide4.xml><?xml version="1.0" encoding="utf-8"?>
<p:sld xmlns:p="http://schemas.openxmlformats.org/presentationml/2006/main">
  <p:cSld>
    <p:bg>
      <p:bgPr>
        <a:solidFill xmlns:a="http://schemas.openxmlformats.org/drawingml/2006/main">
          <a:srgbClr val="061B46"/>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b13afdc6164445b7"/>
          <a:srcRect xmlns:a="http://schemas.openxmlformats.org/drawingml/2006/main" l="137" t="0" r="137" b="0"/>
          <a:stretch xmlns:a="http://schemas.openxmlformats.org/drawingml/2006/main">
            <a:fillRect l="0" t="0" r="0" b="0"/>
          </a:stretch>
        </p:blipFill>
        <p:spPr>
          <a:xfrm xmlns:a="http://schemas.openxmlformats.org/drawingml/2006/main">
            <a:off x="438150" y="1409700"/>
            <a:ext cx="4953000" cy="41719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6976897-4A06-4610-9DA9-CCE2BABDE436}"/>
              </a:ext>
            </a:extLst>
          </p:cNvPr>
          <p:cNvSpPr>
            <a:spLocks xmlns:a="http://schemas.openxmlformats.org/drawingml/2006/main" noGrp="1"/>
          </p:cNvSpPr>
          <p:nvPr/>
        </p:nvSpPr>
        <p:spPr>
          <a:xfrm xmlns:a="http://schemas.openxmlformats.org/drawingml/2006/main">
            <a:off x="323850" y="1295400"/>
            <a:ext cx="5181600" cy="4400550"/>
          </a:xfrm>
          <a:prstGeom xmlns:a="http://schemas.openxmlformats.org/drawingml/2006/main" prst="roundRect">
            <a:avLst>
              <a:gd name="adj" fmla="val 1732"/>
            </a:avLst>
          </a:prstGeom>
          <a:noFill xmlns:a="http://schemas.openxmlformats.org/drawingml/2006/main"/>
          <a:ln xmlns:a="http://schemas.openxmlformats.org/drawingml/2006/main" w="28575">
            <a:solidFill>
              <a:srgbClr val="F68B2C"/>
            </a:solidFill>
            <a:prstDash val="solid"/>
          </a:ln>
        </p:spPr>
      </p:sp>
      <p:sp>
        <p:nvSpPr>
          <p:cNvPr id="3" name="">
            <a:extLst xmlns:a="http://schemas.openxmlformats.org/drawingml/2006/main">
              <a:ext uri="{FF2B5EF4-FFF2-40B4-BE49-F238E27FC236}">
                <a16:creationId xmlns:a16="http://schemas.microsoft.com/office/drawing/2014/main" id="{8A733FA2-7D8E-42C2-BB4D-0FD248826B78}"/>
              </a:ext>
            </a:extLst>
          </p:cNvPr>
          <p:cNvSpPr>
            <a:spLocks xmlns:a="http://schemas.openxmlformats.org/drawingml/2006/main" noGrp="1"/>
          </p:cNvSpPr>
          <p:nvPr/>
        </p:nvSpPr>
        <p:spPr>
          <a:xfrm xmlns:a="http://schemas.openxmlformats.org/drawingml/2006/main">
            <a:off x="609600" y="514350"/>
            <a:ext cx="285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1" i="0">
                <a:solidFill>
                  <a:srgbClr val="F7D989"/>
                </a:solidFill>
              </a:defRPr>
            </a:pPr>
            <a:r>
              <a:rPr sz="1350" b="1" i="0">
                <a:solidFill>
                  <a:srgbClr val="F7D989"/>
                </a:solidFill>
              </a:rPr>
              <a:t>RESUSCITATION</a:t>
            </a:r>
          </a:p>
        </p:txBody>
      </p:sp>
      <p:sp>
        <p:nvSpPr>
          <p:cNvPr id="4" name="">
            <a:extLst xmlns:a="http://schemas.openxmlformats.org/drawingml/2006/main">
              <a:ext uri="{FF2B5EF4-FFF2-40B4-BE49-F238E27FC236}">
                <a16:creationId xmlns:a16="http://schemas.microsoft.com/office/drawing/2014/main" id="{B120A08C-5D22-4DEA-AAFD-1CA989A45599}"/>
              </a:ext>
            </a:extLst>
          </p:cNvPr>
          <p:cNvSpPr>
            <a:spLocks xmlns:a="http://schemas.openxmlformats.org/drawingml/2006/main" noGrp="1"/>
          </p:cNvSpPr>
          <p:nvPr/>
        </p:nvSpPr>
        <p:spPr>
          <a:xfrm xmlns:a="http://schemas.openxmlformats.org/drawingml/2006/main">
            <a:off x="5905500" y="876300"/>
            <a:ext cx="5715000" cy="1200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150" b="1" i="0">
                <a:solidFill>
                  <a:srgbClr val="FFFFFF"/>
                </a:solidFill>
              </a:defRPr>
            </a:pPr>
            <a:r>
              <a:rPr sz="3150" b="1" i="0">
                <a:solidFill>
                  <a:srgbClr val="FFFFFF"/>
                </a:solidFill>
              </a:rPr>
              <a:t>Mortal bodily life returns—</a:t>
            </a:r>
          </a:p>
          <a:p xmlns:a="http://schemas.openxmlformats.org/drawingml/2006/main">
            <a:pPr algn="l">
              <a:defRPr sz="3150" b="1" i="0">
                <a:solidFill>
                  <a:srgbClr val="FFFFFF"/>
                </a:solidFill>
              </a:defRPr>
            </a:pPr>
            <a:r>
              <a:rPr sz="3150" b="1" i="0">
                <a:solidFill>
                  <a:srgbClr val="FFFFFF"/>
                </a:solidFill>
              </a:rPr>
              <a:t>and may die again.</a:t>
            </a:r>
          </a:p>
        </p:txBody>
      </p:sp>
      <p:sp>
        <p:nvSpPr>
          <p:cNvPr id="5" name="">
            <a:extLst xmlns:a="http://schemas.openxmlformats.org/drawingml/2006/main">
              <a:ext uri="{FF2B5EF4-FFF2-40B4-BE49-F238E27FC236}">
                <a16:creationId xmlns:a16="http://schemas.microsoft.com/office/drawing/2014/main" id="{FB817EA0-E08A-4064-B994-577F886BCAF5}"/>
              </a:ext>
            </a:extLst>
          </p:cNvPr>
          <p:cNvSpPr>
            <a:spLocks xmlns:a="http://schemas.openxmlformats.org/drawingml/2006/main" noGrp="1"/>
          </p:cNvSpPr>
          <p:nvPr/>
        </p:nvSpPr>
        <p:spPr>
          <a:xfrm xmlns:a="http://schemas.openxmlformats.org/drawingml/2006/main">
            <a:off x="5953125" y="2400300"/>
            <a:ext cx="2381250" cy="57150"/>
          </a:xfrm>
          <a:prstGeom xmlns:a="http://schemas.openxmlformats.org/drawingml/2006/main" prst="rect">
            <a:avLst/>
          </a:prstGeom>
          <a:solidFill xmlns:a="http://schemas.openxmlformats.org/drawingml/2006/main">
            <a:srgbClr val="E9AA2F"/>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029A7F4-4D62-4F3D-84C3-33D889528703}"/>
              </a:ext>
            </a:extLst>
          </p:cNvPr>
          <p:cNvSpPr>
            <a:spLocks xmlns:a="http://schemas.openxmlformats.org/drawingml/2006/main" noGrp="1"/>
          </p:cNvSpPr>
          <p:nvPr/>
        </p:nvSpPr>
        <p:spPr>
          <a:xfrm xmlns:a="http://schemas.openxmlformats.org/drawingml/2006/main">
            <a:off x="5905500" y="2819400"/>
            <a:ext cx="5524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75" b="1" i="0">
                <a:solidFill>
                  <a:srgbClr val="FAF4E6"/>
                </a:solidFill>
              </a:defRPr>
            </a:pPr>
            <a:r>
              <a:rPr sz="2175" b="1" i="0">
                <a:solidFill>
                  <a:srgbClr val="FAF4E6"/>
                </a:solidFill>
              </a:rPr>
              <a:t>Lazarus came back into ordinary mortal life.</a:t>
            </a:r>
          </a:p>
        </p:txBody>
      </p:sp>
      <p:sp>
        <p:nvSpPr>
          <p:cNvPr id="7" name="">
            <a:extLst xmlns:a="http://schemas.openxmlformats.org/drawingml/2006/main">
              <a:ext uri="{FF2B5EF4-FFF2-40B4-BE49-F238E27FC236}">
                <a16:creationId xmlns:a16="http://schemas.microsoft.com/office/drawing/2014/main" id="{95612D75-8B63-4490-8C2A-D2B61C4DED56}"/>
              </a:ext>
            </a:extLst>
          </p:cNvPr>
          <p:cNvSpPr>
            <a:spLocks xmlns:a="http://schemas.openxmlformats.org/drawingml/2006/main" noGrp="1"/>
          </p:cNvSpPr>
          <p:nvPr/>
        </p:nvSpPr>
        <p:spPr>
          <a:xfrm xmlns:a="http://schemas.openxmlformats.org/drawingml/2006/main">
            <a:off x="5905500" y="3905250"/>
            <a:ext cx="542925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950" b="0" i="0">
                <a:solidFill>
                  <a:srgbClr val="C8D2E4"/>
                </a:solidFill>
              </a:defRPr>
            </a:pPr>
            <a:r>
              <a:rPr sz="1950" b="0" i="0">
                <a:solidFill>
                  <a:srgbClr val="C8D2E4"/>
                </a:solidFill>
              </a:rPr>
              <a:t>Resuscitation moves backward into the old condition. Death still waits ahead.</a:t>
            </a:r>
          </a:p>
        </p:txBody>
      </p:sp>
      <p:sp>
        <p:nvSpPr>
          <p:cNvPr id="8" name="">
            <a:extLst xmlns:a="http://schemas.openxmlformats.org/drawingml/2006/main">
              <a:ext uri="{FF2B5EF4-FFF2-40B4-BE49-F238E27FC236}">
                <a16:creationId xmlns:a16="http://schemas.microsoft.com/office/drawing/2014/main" id="{A1D751DB-4901-4AD2-86E7-AAAAB40714B4}"/>
              </a:ext>
            </a:extLst>
          </p:cNvPr>
          <p:cNvSpPr>
            <a:spLocks xmlns:a="http://schemas.openxmlformats.org/drawingml/2006/main" noGrp="1"/>
          </p:cNvSpPr>
          <p:nvPr/>
        </p:nvSpPr>
        <p:spPr>
          <a:xfrm xmlns:a="http://schemas.openxmlformats.org/drawingml/2006/main">
            <a:off x="5905500" y="5448300"/>
            <a:ext cx="5429250" cy="476250"/>
          </a:xfrm>
          <a:prstGeom xmlns:a="http://schemas.openxmlformats.org/drawingml/2006/main" prst="roundRect">
            <a:avLst>
              <a:gd name="adj" fmla="val 16000"/>
            </a:avLst>
          </a:prstGeom>
          <a:solidFill xmlns:a="http://schemas.openxmlformats.org/drawingml/2006/main">
            <a:srgbClr val="FFFFFF">
              <a:alpha val="8000"/>
            </a:srgbClr>
          </a:solidFill>
          <a:ln xmlns:a="http://schemas.openxmlformats.org/drawingml/2006/main" w="19050">
            <a:solidFill>
              <a:srgbClr val="E9AA2F"/>
            </a:solidFill>
            <a:prstDash val="solid"/>
          </a:ln>
        </p:spPr>
        <p:txBody>
          <a:bodyPr xmlns:a="http://schemas.openxmlformats.org/drawingml/2006/main" anchor="ctr"/>
          <a:lstStyle xmlns:a="http://schemas.openxmlformats.org/drawingml/2006/main"/>
          <a:p xmlns:a="http://schemas.openxmlformats.org/drawingml/2006/main">
            <a:pPr algn="ctr">
              <a:defRPr sz="1650" b="1" i="0">
                <a:solidFill>
                  <a:srgbClr val="F7D989"/>
                </a:solidFill>
              </a:defRPr>
            </a:pPr>
            <a:r>
              <a:rPr sz="1650" b="1" i="0">
                <a:solidFill>
                  <a:srgbClr val="F7D989"/>
                </a:solidFill>
              </a:rPr>
              <a:t>BACK TO MORTAL LIFE</a:t>
            </a:r>
          </a:p>
        </p:txBody>
      </p:sp>
      <p:sp>
        <p:nvSpPr>
          <p:cNvPr id="9" name="">
            <a:extLst xmlns:a="http://schemas.openxmlformats.org/drawingml/2006/main">
              <a:ext uri="{FF2B5EF4-FFF2-40B4-BE49-F238E27FC236}">
                <a16:creationId xmlns:a16="http://schemas.microsoft.com/office/drawing/2014/main" id="{51B6CACB-D29F-4041-8E18-C250D6CA3845}"/>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3D85F2A-2924-468E-A21E-EE93AAB272D3}"/>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7</a:t>
            </a:r>
          </a:p>
        </p:txBody>
      </p:sp>
      <p:sp>
        <p:nvSpPr>
          <p:cNvPr id="11" name="">
            <a:extLst xmlns:a="http://schemas.openxmlformats.org/drawingml/2006/main">
              <a:ext uri="{FF2B5EF4-FFF2-40B4-BE49-F238E27FC236}">
                <a16:creationId xmlns:a16="http://schemas.microsoft.com/office/drawing/2014/main" id="{11599B59-7BB9-4A4D-8FA7-38A4D413C285}"/>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04</a:t>
            </a:r>
          </a:p>
        </p:txBody>
      </p:sp>
    </p:spTree>
    <p:extLst>
      <p:ext uri="{BB962C8B-B14F-4D97-AF65-F5344CB8AC3E}">
        <p14:creationId xmlns:p14="http://schemas.microsoft.com/office/powerpoint/2010/main" val="1704155175"/>
      </p:ext>
    </p:extLst>
  </p:cSld>
</p:sld>
</file>

<file path=ppt/slides/slide5.xml><?xml version="1.0" encoding="utf-8"?>
<p:sld xmlns:p="http://schemas.openxmlformats.org/presentationml/2006/main">
  <p:cSld>
    <p:bg>
      <p:bgPr>
        <a:solidFill xmlns:a="http://schemas.openxmlformats.org/drawingml/2006/main">
          <a:srgbClr val="061B46"/>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487372f30fb24b0c"/>
          <a:srcRect xmlns:a="http://schemas.openxmlformats.org/drawingml/2006/main" l="29" t="0" r="29" b="0"/>
          <a:stretch xmlns:a="http://schemas.openxmlformats.org/drawingml/2006/main">
            <a:fillRect l="0" t="0" r="0" b="0"/>
          </a:stretch>
        </p:blipFill>
        <p:spPr>
          <a:xfrm xmlns:a="http://schemas.openxmlformats.org/drawingml/2006/main">
            <a:off x="438150" y="1409700"/>
            <a:ext cx="4953000" cy="41719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6C2F277-769D-4025-A077-BD740784F9BB}"/>
              </a:ext>
            </a:extLst>
          </p:cNvPr>
          <p:cNvSpPr>
            <a:spLocks xmlns:a="http://schemas.openxmlformats.org/drawingml/2006/main" noGrp="1"/>
          </p:cNvSpPr>
          <p:nvPr/>
        </p:nvSpPr>
        <p:spPr>
          <a:xfrm xmlns:a="http://schemas.openxmlformats.org/drawingml/2006/main">
            <a:off x="323850" y="1295400"/>
            <a:ext cx="5181600" cy="4400550"/>
          </a:xfrm>
          <a:prstGeom xmlns:a="http://schemas.openxmlformats.org/drawingml/2006/main" prst="roundRect">
            <a:avLst>
              <a:gd name="adj" fmla="val 1732"/>
            </a:avLst>
          </a:prstGeom>
          <a:noFill xmlns:a="http://schemas.openxmlformats.org/drawingml/2006/main"/>
          <a:ln xmlns:a="http://schemas.openxmlformats.org/drawingml/2006/main" w="28575">
            <a:solidFill>
              <a:srgbClr val="E9AA2F"/>
            </a:solidFill>
            <a:prstDash val="solid"/>
          </a:ln>
        </p:spPr>
      </p:sp>
      <p:sp>
        <p:nvSpPr>
          <p:cNvPr id="3" name="">
            <a:extLst xmlns:a="http://schemas.openxmlformats.org/drawingml/2006/main">
              <a:ext uri="{FF2B5EF4-FFF2-40B4-BE49-F238E27FC236}">
                <a16:creationId xmlns:a16="http://schemas.microsoft.com/office/drawing/2014/main" id="{560B1E2C-1054-4EAD-8987-AC3F46AF4E7B}"/>
              </a:ext>
            </a:extLst>
          </p:cNvPr>
          <p:cNvSpPr>
            <a:spLocks xmlns:a="http://schemas.openxmlformats.org/drawingml/2006/main" noGrp="1"/>
          </p:cNvSpPr>
          <p:nvPr/>
        </p:nvSpPr>
        <p:spPr>
          <a:xfrm xmlns:a="http://schemas.openxmlformats.org/drawingml/2006/main">
            <a:off x="609600" y="514350"/>
            <a:ext cx="285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1" i="0">
                <a:solidFill>
                  <a:srgbClr val="F7D989"/>
                </a:solidFill>
              </a:defRPr>
            </a:pPr>
            <a:r>
              <a:rPr sz="1350" b="1" i="0">
                <a:solidFill>
                  <a:srgbClr val="F7D989"/>
                </a:solidFill>
              </a:rPr>
              <a:t>RESURRECTION</a:t>
            </a:r>
          </a:p>
        </p:txBody>
      </p:sp>
      <p:sp>
        <p:nvSpPr>
          <p:cNvPr id="4" name="">
            <a:extLst xmlns:a="http://schemas.openxmlformats.org/drawingml/2006/main">
              <a:ext uri="{FF2B5EF4-FFF2-40B4-BE49-F238E27FC236}">
                <a16:creationId xmlns:a16="http://schemas.microsoft.com/office/drawing/2014/main" id="{F4472C64-DC91-481D-9908-DA138984B664}"/>
              </a:ext>
            </a:extLst>
          </p:cNvPr>
          <p:cNvSpPr>
            <a:spLocks xmlns:a="http://schemas.openxmlformats.org/drawingml/2006/main" noGrp="1"/>
          </p:cNvSpPr>
          <p:nvPr/>
        </p:nvSpPr>
        <p:spPr>
          <a:xfrm xmlns:a="http://schemas.openxmlformats.org/drawingml/2006/main">
            <a:off x="5905500" y="876300"/>
            <a:ext cx="5715000" cy="1200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150" b="1" i="0">
                <a:solidFill>
                  <a:srgbClr val="FFFFFF"/>
                </a:solidFill>
              </a:defRPr>
            </a:pPr>
            <a:r>
              <a:rPr sz="3150" b="1" i="0">
                <a:solidFill>
                  <a:srgbClr val="FFFFFF"/>
                </a:solidFill>
              </a:rPr>
              <a:t>The body is raised—</a:t>
            </a:r>
          </a:p>
          <a:p xmlns:a="http://schemas.openxmlformats.org/drawingml/2006/main">
            <a:pPr algn="l">
              <a:defRPr sz="3150" b="1" i="0">
                <a:solidFill>
                  <a:srgbClr val="FFFFFF"/>
                </a:solidFill>
              </a:defRPr>
            </a:pPr>
            <a:r>
              <a:rPr sz="3150" b="1" i="0">
                <a:solidFill>
                  <a:srgbClr val="FFFFFF"/>
                </a:solidFill>
              </a:rPr>
              <a:t>and transformed beyond death.</a:t>
            </a:r>
          </a:p>
        </p:txBody>
      </p:sp>
      <p:sp>
        <p:nvSpPr>
          <p:cNvPr id="5" name="">
            <a:extLst xmlns:a="http://schemas.openxmlformats.org/drawingml/2006/main">
              <a:ext uri="{FF2B5EF4-FFF2-40B4-BE49-F238E27FC236}">
                <a16:creationId xmlns:a16="http://schemas.microsoft.com/office/drawing/2014/main" id="{FDF99387-FE1C-4AD6-8BF2-3588CA32B8AA}"/>
              </a:ext>
            </a:extLst>
          </p:cNvPr>
          <p:cNvSpPr>
            <a:spLocks xmlns:a="http://schemas.openxmlformats.org/drawingml/2006/main" noGrp="1"/>
          </p:cNvSpPr>
          <p:nvPr/>
        </p:nvSpPr>
        <p:spPr>
          <a:xfrm xmlns:a="http://schemas.openxmlformats.org/drawingml/2006/main">
            <a:off x="5953125" y="2400300"/>
            <a:ext cx="2381250" cy="57150"/>
          </a:xfrm>
          <a:prstGeom xmlns:a="http://schemas.openxmlformats.org/drawingml/2006/main" prst="rect">
            <a:avLst/>
          </a:prstGeom>
          <a:solidFill xmlns:a="http://schemas.openxmlformats.org/drawingml/2006/main">
            <a:srgbClr val="E9AA2F"/>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06EBAE6-3AF8-40CA-B7C2-6EA854C33A93}"/>
              </a:ext>
            </a:extLst>
          </p:cNvPr>
          <p:cNvSpPr>
            <a:spLocks xmlns:a="http://schemas.openxmlformats.org/drawingml/2006/main" noGrp="1"/>
          </p:cNvSpPr>
          <p:nvPr/>
        </p:nvSpPr>
        <p:spPr>
          <a:xfrm xmlns:a="http://schemas.openxmlformats.org/drawingml/2006/main">
            <a:off x="5905500" y="2800350"/>
            <a:ext cx="552450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75" b="1" i="0">
                <a:solidFill>
                  <a:srgbClr val="FAF4E6"/>
                </a:solidFill>
              </a:defRPr>
            </a:pPr>
            <a:r>
              <a:rPr sz="2175" b="1" i="0">
                <a:solidFill>
                  <a:srgbClr val="FAF4E6"/>
                </a:solidFill>
              </a:rPr>
              <a:t>Jesus moved forward into life death can never rule again.</a:t>
            </a:r>
          </a:p>
        </p:txBody>
      </p:sp>
      <p:sp>
        <p:nvSpPr>
          <p:cNvPr id="7" name="">
            <a:extLst xmlns:a="http://schemas.openxmlformats.org/drawingml/2006/main">
              <a:ext uri="{FF2B5EF4-FFF2-40B4-BE49-F238E27FC236}">
                <a16:creationId xmlns:a16="http://schemas.microsoft.com/office/drawing/2014/main" id="{9F33FF9A-E3D6-44AD-A804-87275582482C}"/>
              </a:ext>
            </a:extLst>
          </p:cNvPr>
          <p:cNvSpPr>
            <a:spLocks xmlns:a="http://schemas.openxmlformats.org/drawingml/2006/main" noGrp="1"/>
          </p:cNvSpPr>
          <p:nvPr/>
        </p:nvSpPr>
        <p:spPr>
          <a:xfrm xmlns:a="http://schemas.openxmlformats.org/drawingml/2006/main">
            <a:off x="5905500" y="3943350"/>
            <a:ext cx="542925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950" b="0" i="0">
                <a:solidFill>
                  <a:srgbClr val="C8D2E4"/>
                </a:solidFill>
              </a:defRPr>
            </a:pPr>
            <a:r>
              <a:rPr sz="1950" b="0" i="0">
                <a:solidFill>
                  <a:srgbClr val="C8D2E4"/>
                </a:solidFill>
              </a:rPr>
              <a:t>Not a ghost. Not a symbol. Not a return to Adam's mortal condition.</a:t>
            </a:r>
          </a:p>
        </p:txBody>
      </p:sp>
      <p:sp>
        <p:nvSpPr>
          <p:cNvPr id="8" name="">
            <a:extLst xmlns:a="http://schemas.openxmlformats.org/drawingml/2006/main">
              <a:ext uri="{FF2B5EF4-FFF2-40B4-BE49-F238E27FC236}">
                <a16:creationId xmlns:a16="http://schemas.microsoft.com/office/drawing/2014/main" id="{1304627B-EED1-46C0-B336-41DFB32A2C6A}"/>
              </a:ext>
            </a:extLst>
          </p:cNvPr>
          <p:cNvSpPr>
            <a:spLocks xmlns:a="http://schemas.openxmlformats.org/drawingml/2006/main" noGrp="1"/>
          </p:cNvSpPr>
          <p:nvPr/>
        </p:nvSpPr>
        <p:spPr>
          <a:xfrm xmlns:a="http://schemas.openxmlformats.org/drawingml/2006/main">
            <a:off x="5905500" y="5448300"/>
            <a:ext cx="5429250" cy="476250"/>
          </a:xfrm>
          <a:prstGeom xmlns:a="http://schemas.openxmlformats.org/drawingml/2006/main" prst="roundRect">
            <a:avLst>
              <a:gd name="adj" fmla="val 16000"/>
            </a:avLst>
          </a:prstGeom>
          <a:solidFill xmlns:a="http://schemas.openxmlformats.org/drawingml/2006/main">
            <a:srgbClr val="0B633A">
              <a:alpha val="72000"/>
            </a:srgbClr>
          </a:solidFill>
          <a:ln xmlns:a="http://schemas.openxmlformats.org/drawingml/2006/main" w="19050">
            <a:solidFill>
              <a:srgbClr val="E9AA2F"/>
            </a:solidFill>
            <a:prstDash val="solid"/>
          </a:ln>
        </p:spPr>
        <p:txBody>
          <a:bodyPr xmlns:a="http://schemas.openxmlformats.org/drawingml/2006/main" anchor="ctr"/>
          <a:lstStyle xmlns:a="http://schemas.openxmlformats.org/drawingml/2006/main"/>
          <a:p xmlns:a="http://schemas.openxmlformats.org/drawingml/2006/main">
            <a:pPr algn="ctr">
              <a:defRPr sz="1575" b="1" i="0">
                <a:solidFill>
                  <a:srgbClr val="F7D989"/>
                </a:solidFill>
              </a:defRPr>
            </a:pPr>
            <a:r>
              <a:rPr sz="1575" b="1" i="0">
                <a:solidFill>
                  <a:srgbClr val="F7D989"/>
                </a:solidFill>
              </a:rPr>
              <a:t>FORWARD INTO INCORRUPTIBLE LIFE</a:t>
            </a:r>
          </a:p>
        </p:txBody>
      </p:sp>
      <p:sp>
        <p:nvSpPr>
          <p:cNvPr id="9" name="">
            <a:extLst xmlns:a="http://schemas.openxmlformats.org/drawingml/2006/main">
              <a:ext uri="{FF2B5EF4-FFF2-40B4-BE49-F238E27FC236}">
                <a16:creationId xmlns:a16="http://schemas.microsoft.com/office/drawing/2014/main" id="{DDBBF6C7-E93C-4800-B6FF-2857F9FB1CA9}"/>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EE71256-1A8B-4707-93DD-95EA37B88615}"/>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7</a:t>
            </a:r>
          </a:p>
        </p:txBody>
      </p:sp>
      <p:sp>
        <p:nvSpPr>
          <p:cNvPr id="11" name="">
            <a:extLst xmlns:a="http://schemas.openxmlformats.org/drawingml/2006/main">
              <a:ext uri="{FF2B5EF4-FFF2-40B4-BE49-F238E27FC236}">
                <a16:creationId xmlns:a16="http://schemas.microsoft.com/office/drawing/2014/main" id="{FE270E06-81B9-4B9B-B524-9659CF5794C2}"/>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05</a:t>
            </a:r>
          </a:p>
        </p:txBody>
      </p:sp>
    </p:spTree>
    <p:extLst>
      <p:ext uri="{BB962C8B-B14F-4D97-AF65-F5344CB8AC3E}">
        <p14:creationId xmlns:p14="http://schemas.microsoft.com/office/powerpoint/2010/main" val="1479652448"/>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d451c60b7a684dfa"/>
          <a:srcRect xmlns:a="http://schemas.openxmlformats.org/drawingml/2006/main" l="3322" t="0" r="3322"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2A335CF-4C1A-49C4-BB16-13AD819D56C0}"/>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3132A">
              <a:alpha val="75000"/>
            </a:srgbClr>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C25A573D-8C6D-4953-A12F-1605E98C1BDE}"/>
              </a:ext>
            </a:extLst>
          </p:cNvPr>
          <p:cNvSpPr>
            <a:spLocks xmlns:a="http://schemas.openxmlformats.org/drawingml/2006/main" noGrp="1"/>
          </p:cNvSpPr>
          <p:nvPr/>
        </p:nvSpPr>
        <p:spPr>
          <a:xfrm xmlns:a="http://schemas.openxmlformats.org/drawingml/2006/main">
            <a:off x="857250" y="647700"/>
            <a:ext cx="2286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i="0">
                <a:solidFill>
                  <a:srgbClr val="E9AA2F"/>
                </a:solidFill>
              </a:defRPr>
            </a:pPr>
            <a:r>
              <a:rPr sz="1575" b="1" i="0">
                <a:solidFill>
                  <a:srgbClr val="E9AA2F"/>
                </a:solidFill>
              </a:rPr>
              <a:t>BIG IDEA</a:t>
            </a:r>
          </a:p>
        </p:txBody>
      </p:sp>
      <p:sp>
        <p:nvSpPr>
          <p:cNvPr id="4" name="">
            <a:extLst xmlns:a="http://schemas.openxmlformats.org/drawingml/2006/main">
              <a:ext uri="{FF2B5EF4-FFF2-40B4-BE49-F238E27FC236}">
                <a16:creationId xmlns:a16="http://schemas.microsoft.com/office/drawing/2014/main" id="{48FF05C1-8850-4FF7-A78F-A9DFFC53EA84}"/>
              </a:ext>
            </a:extLst>
          </p:cNvPr>
          <p:cNvSpPr>
            <a:spLocks xmlns:a="http://schemas.openxmlformats.org/drawingml/2006/main" noGrp="1"/>
          </p:cNvSpPr>
          <p:nvPr/>
        </p:nvSpPr>
        <p:spPr>
          <a:xfrm xmlns:a="http://schemas.openxmlformats.org/drawingml/2006/main">
            <a:off x="838200" y="1200150"/>
            <a:ext cx="10382250" cy="1257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600" b="1" i="0">
                <a:solidFill>
                  <a:srgbClr val="FFFFFF"/>
                </a:solidFill>
              </a:defRPr>
            </a:pPr>
            <a:r>
              <a:rPr sz="3600" b="1" i="0">
                <a:solidFill>
                  <a:srgbClr val="FFFFFF"/>
                </a:solidFill>
              </a:rPr>
              <a:t>Christ rose bodily into</a:t>
            </a:r>
          </a:p>
          <a:p xmlns:a="http://schemas.openxmlformats.org/drawingml/2006/main">
            <a:pPr algn="l">
              <a:defRPr sz="3600" b="1" i="0">
                <a:solidFill>
                  <a:srgbClr val="FFFFFF"/>
                </a:solidFill>
              </a:defRPr>
            </a:pPr>
            <a:r>
              <a:rPr sz="3600" b="1" i="0">
                <a:solidFill>
                  <a:srgbClr val="FFFFFF"/>
                </a:solidFill>
              </a:rPr>
              <a:t>incorruptible human life.</a:t>
            </a:r>
          </a:p>
        </p:txBody>
      </p:sp>
      <p:sp>
        <p:nvSpPr>
          <p:cNvPr id="5" name="">
            <a:extLst xmlns:a="http://schemas.openxmlformats.org/drawingml/2006/main">
              <a:ext uri="{FF2B5EF4-FFF2-40B4-BE49-F238E27FC236}">
                <a16:creationId xmlns:a16="http://schemas.microsoft.com/office/drawing/2014/main" id="{0B1E85D5-D4B7-4A98-B88D-7A7420995C6A}"/>
              </a:ext>
            </a:extLst>
          </p:cNvPr>
          <p:cNvSpPr>
            <a:spLocks xmlns:a="http://schemas.openxmlformats.org/drawingml/2006/main" noGrp="1"/>
          </p:cNvSpPr>
          <p:nvPr/>
        </p:nvSpPr>
        <p:spPr>
          <a:xfrm xmlns:a="http://schemas.openxmlformats.org/drawingml/2006/main">
            <a:off x="876300" y="2876550"/>
            <a:ext cx="2571750" cy="57150"/>
          </a:xfrm>
          <a:prstGeom xmlns:a="http://schemas.openxmlformats.org/drawingml/2006/main" prst="rect">
            <a:avLst/>
          </a:prstGeom>
          <a:solidFill xmlns:a="http://schemas.openxmlformats.org/drawingml/2006/main">
            <a:srgbClr val="E9AA2F"/>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492719C-8706-409D-81ED-5204812891DA}"/>
              </a:ext>
            </a:extLst>
          </p:cNvPr>
          <p:cNvSpPr>
            <a:spLocks xmlns:a="http://schemas.openxmlformats.org/drawingml/2006/main" noGrp="1"/>
          </p:cNvSpPr>
          <p:nvPr/>
        </p:nvSpPr>
        <p:spPr>
          <a:xfrm xmlns:a="http://schemas.openxmlformats.org/drawingml/2006/main">
            <a:off x="838200" y="3295650"/>
            <a:ext cx="103822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700" b="1" i="0">
                <a:solidFill>
                  <a:srgbClr val="FAF4E6"/>
                </a:solidFill>
              </a:defRPr>
            </a:pPr>
            <a:r>
              <a:rPr sz="2700" b="1" i="0">
                <a:solidFill>
                  <a:srgbClr val="FAF4E6"/>
                </a:solidFill>
              </a:rPr>
              <a:t>Death has no dominion over Him.</a:t>
            </a:r>
          </a:p>
        </p:txBody>
      </p:sp>
      <p:sp>
        <p:nvSpPr>
          <p:cNvPr id="7" name="">
            <a:extLst xmlns:a="http://schemas.openxmlformats.org/drawingml/2006/main">
              <a:ext uri="{FF2B5EF4-FFF2-40B4-BE49-F238E27FC236}">
                <a16:creationId xmlns:a16="http://schemas.microsoft.com/office/drawing/2014/main" id="{0C4C0CB7-34F1-4D7C-8B0F-5B5ECAFA91A3}"/>
              </a:ext>
            </a:extLst>
          </p:cNvPr>
          <p:cNvSpPr>
            <a:spLocks xmlns:a="http://schemas.openxmlformats.org/drawingml/2006/main" noGrp="1"/>
          </p:cNvSpPr>
          <p:nvPr/>
        </p:nvSpPr>
        <p:spPr>
          <a:xfrm xmlns:a="http://schemas.openxmlformats.org/drawingml/2006/main">
            <a:off x="838200" y="4229100"/>
            <a:ext cx="103822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325" b="1" i="0">
                <a:solidFill>
                  <a:srgbClr val="F7D989"/>
                </a:solidFill>
              </a:defRPr>
            </a:pPr>
            <a:r>
              <a:rPr sz="2325" b="1" i="0">
                <a:solidFill>
                  <a:srgbClr val="F7D989"/>
                </a:solidFill>
              </a:rPr>
              <a:t>He is the source, promise, and pattern of life for all who belong to Him.</a:t>
            </a:r>
          </a:p>
        </p:txBody>
      </p:sp>
      <p:sp>
        <p:nvSpPr>
          <p:cNvPr id="8" name="">
            <a:extLst xmlns:a="http://schemas.openxmlformats.org/drawingml/2006/main">
              <a:ext uri="{FF2B5EF4-FFF2-40B4-BE49-F238E27FC236}">
                <a16:creationId xmlns:a16="http://schemas.microsoft.com/office/drawing/2014/main" id="{EACB9AB9-6B93-4406-BF48-F7A57F27B9A6}"/>
              </a:ext>
            </a:extLst>
          </p:cNvPr>
          <p:cNvSpPr>
            <a:spLocks xmlns:a="http://schemas.openxmlformats.org/drawingml/2006/main" noGrp="1"/>
          </p:cNvSpPr>
          <p:nvPr/>
        </p:nvSpPr>
        <p:spPr>
          <a:xfrm xmlns:a="http://schemas.openxmlformats.org/drawingml/2006/main">
            <a:off x="876300" y="5619750"/>
            <a:ext cx="10287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800" b="0" i="0">
                <a:solidFill>
                  <a:srgbClr val="C8D2E4"/>
                </a:solidFill>
              </a:defRPr>
            </a:pPr>
            <a:r>
              <a:rPr sz="1800" b="0" i="0">
                <a:solidFill>
                  <a:srgbClr val="C8D2E4"/>
                </a:solidFill>
              </a:rPr>
              <a:t>Bodily • Transformed • Firstfruits • Living Saviour</a:t>
            </a:r>
          </a:p>
        </p:txBody>
      </p:sp>
      <p:sp>
        <p:nvSpPr>
          <p:cNvPr id="9" name="">
            <a:extLst xmlns:a="http://schemas.openxmlformats.org/drawingml/2006/main">
              <a:ext uri="{FF2B5EF4-FFF2-40B4-BE49-F238E27FC236}">
                <a16:creationId xmlns:a16="http://schemas.microsoft.com/office/drawing/2014/main" id="{1799218B-4F03-4C0A-B9DA-FEA12A506B75}"/>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5CA98D8-F97D-4495-BD09-7FF9FD045CC0}"/>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7</a:t>
            </a:r>
          </a:p>
        </p:txBody>
      </p:sp>
      <p:sp>
        <p:nvSpPr>
          <p:cNvPr id="11" name="">
            <a:extLst xmlns:a="http://schemas.openxmlformats.org/drawingml/2006/main">
              <a:ext uri="{FF2B5EF4-FFF2-40B4-BE49-F238E27FC236}">
                <a16:creationId xmlns:a16="http://schemas.microsoft.com/office/drawing/2014/main" id="{D76F6FA5-F05F-4F65-A663-DB3414B85C29}"/>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06</a:t>
            </a:r>
          </a:p>
        </p:txBody>
      </p:sp>
    </p:spTree>
    <p:extLst>
      <p:ext uri="{BB962C8B-B14F-4D97-AF65-F5344CB8AC3E}">
        <p14:creationId xmlns:p14="http://schemas.microsoft.com/office/powerpoint/2010/main" val="1979215759"/>
      </p:ext>
    </p:extLst>
  </p:cSld>
</p:sld>
</file>

<file path=ppt/slides/slide7.xml><?xml version="1.0" encoding="utf-8"?>
<p:sld xmlns:p="http://schemas.openxmlformats.org/presentationml/2006/main">
  <p:cSld>
    <p:bg>
      <p:bgPr>
        <a:solidFill xmlns:a="http://schemas.openxmlformats.org/drawingml/2006/main">
          <a:srgbClr val="FAF4E6"/>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95935618-63DE-49DE-A979-84A6E3229BD2}"/>
              </a:ext>
            </a:extLst>
          </p:cNvPr>
          <p:cNvSpPr>
            <a:spLocks xmlns:a="http://schemas.openxmlformats.org/drawingml/2006/main" noGrp="1"/>
          </p:cNvSpPr>
          <p:nvPr/>
        </p:nvSpPr>
        <p:spPr>
          <a:xfrm xmlns:a="http://schemas.openxmlformats.org/drawingml/2006/main">
            <a:off x="552450" y="361950"/>
            <a:ext cx="3238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i="0">
                <a:solidFill>
                  <a:srgbClr val="0B633A"/>
                </a:solidFill>
              </a:defRPr>
            </a:pPr>
            <a:r>
              <a:rPr sz="1275" b="1" i="0">
                <a:solidFill>
                  <a:srgbClr val="0B633A"/>
                </a:solidFill>
              </a:rPr>
              <a:t>1 CORINTHIANS 15:3-8</a:t>
            </a:r>
          </a:p>
        </p:txBody>
      </p:sp>
      <p:sp>
        <p:nvSpPr>
          <p:cNvPr id="2" name="">
            <a:extLst xmlns:a="http://schemas.openxmlformats.org/drawingml/2006/main">
              <a:ext uri="{FF2B5EF4-FFF2-40B4-BE49-F238E27FC236}">
                <a16:creationId xmlns:a16="http://schemas.microsoft.com/office/drawing/2014/main" id="{3C7119DF-9210-4D81-94D7-38D7BDA5A232}"/>
              </a:ext>
            </a:extLst>
          </p:cNvPr>
          <p:cNvSpPr>
            <a:spLocks xmlns:a="http://schemas.openxmlformats.org/drawingml/2006/main" noGrp="1"/>
          </p:cNvSpPr>
          <p:nvPr/>
        </p:nvSpPr>
        <p:spPr>
          <a:xfrm xmlns:a="http://schemas.openxmlformats.org/drawingml/2006/main">
            <a:off x="533400" y="70485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075" b="1" i="0">
                <a:solidFill>
                  <a:srgbClr val="0B1735"/>
                </a:solidFill>
              </a:defRPr>
            </a:pPr>
            <a:r>
              <a:rPr sz="3075" b="1" i="0">
                <a:solidFill>
                  <a:srgbClr val="0B1735"/>
                </a:solidFill>
              </a:rPr>
              <a:t>The same embodied Jesus who died was raised.</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a531864751d44d63"/>
          <a:srcRect xmlns:a="http://schemas.openxmlformats.org/drawingml/2006/main" l="0" t="153" r="0" b="153"/>
          <a:stretch xmlns:a="http://schemas.openxmlformats.org/drawingml/2006/main">
            <a:fillRect l="0" t="0" r="0" b="0"/>
          </a:stretch>
        </p:blipFill>
        <p:spPr>
          <a:xfrm xmlns:a="http://schemas.openxmlformats.org/drawingml/2006/main">
            <a:off x="552450" y="1695450"/>
            <a:ext cx="4953000" cy="41719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478739A-34D5-4AD3-9283-97F16CA38FC6}"/>
              </a:ext>
            </a:extLst>
          </p:cNvPr>
          <p:cNvSpPr>
            <a:spLocks xmlns:a="http://schemas.openxmlformats.org/drawingml/2006/main" noGrp="1"/>
          </p:cNvSpPr>
          <p:nvPr/>
        </p:nvSpPr>
        <p:spPr>
          <a:xfrm xmlns:a="http://schemas.openxmlformats.org/drawingml/2006/main">
            <a:off x="438150" y="1581150"/>
            <a:ext cx="5181600" cy="4400550"/>
          </a:xfrm>
          <a:prstGeom xmlns:a="http://schemas.openxmlformats.org/drawingml/2006/main" prst="roundRect">
            <a:avLst>
              <a:gd name="adj" fmla="val 1732"/>
            </a:avLst>
          </a:prstGeom>
          <a:noFill xmlns:a="http://schemas.openxmlformats.org/drawingml/2006/main"/>
          <a:ln xmlns:a="http://schemas.openxmlformats.org/drawingml/2006/main" w="28575">
            <a:solidFill>
              <a:srgbClr val="0B633A"/>
            </a:solidFill>
            <a:prstDash val="solid"/>
          </a:ln>
        </p:spPr>
      </p:sp>
      <p:sp>
        <p:nvSpPr>
          <p:cNvPr id="5" name="">
            <a:extLst xmlns:a="http://schemas.openxmlformats.org/drawingml/2006/main">
              <a:ext uri="{FF2B5EF4-FFF2-40B4-BE49-F238E27FC236}">
                <a16:creationId xmlns:a16="http://schemas.microsoft.com/office/drawing/2014/main" id="{715D0628-01A5-4CB9-A834-B2AD2AB95C58}"/>
              </a:ext>
            </a:extLst>
          </p:cNvPr>
          <p:cNvSpPr>
            <a:spLocks xmlns:a="http://schemas.openxmlformats.org/drawingml/2006/main" noGrp="1"/>
          </p:cNvSpPr>
          <p:nvPr/>
        </p:nvSpPr>
        <p:spPr>
          <a:xfrm xmlns:a="http://schemas.openxmlformats.org/drawingml/2006/main">
            <a:off x="6096000" y="1809750"/>
            <a:ext cx="4572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i="0">
                <a:solidFill>
                  <a:srgbClr val="B43B31"/>
                </a:solidFill>
              </a:defRPr>
            </a:pPr>
            <a:r>
              <a:rPr sz="1875" b="1" i="0">
                <a:solidFill>
                  <a:srgbClr val="B43B31"/>
                </a:solidFill>
              </a:rPr>
              <a:t>TRULY DIED</a:t>
            </a:r>
          </a:p>
        </p:txBody>
      </p:sp>
      <p:sp>
        <p:nvSpPr>
          <p:cNvPr id="6" name="">
            <a:extLst xmlns:a="http://schemas.openxmlformats.org/drawingml/2006/main">
              <a:ext uri="{FF2B5EF4-FFF2-40B4-BE49-F238E27FC236}">
                <a16:creationId xmlns:a16="http://schemas.microsoft.com/office/drawing/2014/main" id="{5B1711AC-1BE5-482C-8872-E88AA14C6563}"/>
              </a:ext>
            </a:extLst>
          </p:cNvPr>
          <p:cNvSpPr>
            <a:spLocks xmlns:a="http://schemas.openxmlformats.org/drawingml/2006/main" noGrp="1"/>
          </p:cNvSpPr>
          <p:nvPr/>
        </p:nvSpPr>
        <p:spPr>
          <a:xfrm xmlns:a="http://schemas.openxmlformats.org/drawingml/2006/main">
            <a:off x="6096000" y="2266950"/>
            <a:ext cx="4953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250" b="1" i="0">
                <a:solidFill>
                  <a:srgbClr val="0B1735"/>
                </a:solidFill>
              </a:defRPr>
            </a:pPr>
            <a:r>
              <a:rPr sz="2250" b="1" i="0">
                <a:solidFill>
                  <a:srgbClr val="0B1735"/>
                </a:solidFill>
              </a:rPr>
              <a:t>The embodied Jesus entered death.</a:t>
            </a:r>
          </a:p>
        </p:txBody>
      </p:sp>
      <p:sp>
        <p:nvSpPr>
          <p:cNvPr id="7" name="">
            <a:extLst xmlns:a="http://schemas.openxmlformats.org/drawingml/2006/main">
              <a:ext uri="{FF2B5EF4-FFF2-40B4-BE49-F238E27FC236}">
                <a16:creationId xmlns:a16="http://schemas.microsoft.com/office/drawing/2014/main" id="{35B7F451-9EAE-438F-99E2-0EA955FE1DC8}"/>
              </a:ext>
            </a:extLst>
          </p:cNvPr>
          <p:cNvSpPr>
            <a:spLocks xmlns:a="http://schemas.openxmlformats.org/drawingml/2006/main" noGrp="1"/>
          </p:cNvSpPr>
          <p:nvPr/>
        </p:nvSpPr>
        <p:spPr>
          <a:xfrm xmlns:a="http://schemas.openxmlformats.org/drawingml/2006/main">
            <a:off x="6096000" y="3257550"/>
            <a:ext cx="4572000" cy="38100"/>
          </a:xfrm>
          <a:prstGeom xmlns:a="http://schemas.openxmlformats.org/drawingml/2006/main" prst="rect">
            <a:avLst/>
          </a:prstGeom>
          <a:solidFill xmlns:a="http://schemas.openxmlformats.org/drawingml/2006/main">
            <a:srgbClr val="E9AA2F"/>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CC255870-90CD-45FD-96D1-B1316221763D}"/>
              </a:ext>
            </a:extLst>
          </p:cNvPr>
          <p:cNvSpPr>
            <a:spLocks xmlns:a="http://schemas.openxmlformats.org/drawingml/2006/main" noGrp="1"/>
          </p:cNvSpPr>
          <p:nvPr/>
        </p:nvSpPr>
        <p:spPr>
          <a:xfrm xmlns:a="http://schemas.openxmlformats.org/drawingml/2006/main">
            <a:off x="6096000" y="3638550"/>
            <a:ext cx="4572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i="0">
                <a:solidFill>
                  <a:srgbClr val="0B633A"/>
                </a:solidFill>
              </a:defRPr>
            </a:pPr>
            <a:r>
              <a:rPr sz="1875" b="1" i="0">
                <a:solidFill>
                  <a:srgbClr val="0B633A"/>
                </a:solidFill>
              </a:rPr>
              <a:t>BODILY RAISED</a:t>
            </a:r>
          </a:p>
        </p:txBody>
      </p:sp>
      <p:sp>
        <p:nvSpPr>
          <p:cNvPr id="9" name="">
            <a:extLst xmlns:a="http://schemas.openxmlformats.org/drawingml/2006/main">
              <a:ext uri="{FF2B5EF4-FFF2-40B4-BE49-F238E27FC236}">
                <a16:creationId xmlns:a16="http://schemas.microsoft.com/office/drawing/2014/main" id="{B451B0CA-82C7-43D4-B160-2C641E13D02B}"/>
              </a:ext>
            </a:extLst>
          </p:cNvPr>
          <p:cNvSpPr>
            <a:spLocks xmlns:a="http://schemas.openxmlformats.org/drawingml/2006/main" noGrp="1"/>
          </p:cNvSpPr>
          <p:nvPr/>
        </p:nvSpPr>
        <p:spPr>
          <a:xfrm xmlns:a="http://schemas.openxmlformats.org/drawingml/2006/main">
            <a:off x="6096000" y="4095750"/>
            <a:ext cx="4953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250" b="1" i="0">
                <a:solidFill>
                  <a:srgbClr val="0B1735"/>
                </a:solidFill>
              </a:defRPr>
            </a:pPr>
            <a:r>
              <a:rPr sz="2250" b="1" i="0">
                <a:solidFill>
                  <a:srgbClr val="0B1735"/>
                </a:solidFill>
              </a:rPr>
              <a:t>The same Person was raised and seen alive.</a:t>
            </a:r>
          </a:p>
        </p:txBody>
      </p:sp>
      <p:sp>
        <p:nvSpPr>
          <p:cNvPr id="10" name="">
            <a:extLst xmlns:a="http://schemas.openxmlformats.org/drawingml/2006/main">
              <a:ext uri="{FF2B5EF4-FFF2-40B4-BE49-F238E27FC236}">
                <a16:creationId xmlns:a16="http://schemas.microsoft.com/office/drawing/2014/main" id="{76AAB4D8-C309-40FD-AD92-6FC1607D526F}"/>
              </a:ext>
            </a:extLst>
          </p:cNvPr>
          <p:cNvSpPr>
            <a:spLocks xmlns:a="http://schemas.openxmlformats.org/drawingml/2006/main" noGrp="1"/>
          </p:cNvSpPr>
          <p:nvPr/>
        </p:nvSpPr>
        <p:spPr>
          <a:xfrm xmlns:a="http://schemas.openxmlformats.org/drawingml/2006/main">
            <a:off x="6096000" y="5238750"/>
            <a:ext cx="4953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i="0">
                <a:solidFill>
                  <a:srgbClr val="40506A"/>
                </a:solidFill>
              </a:defRPr>
            </a:pPr>
            <a:r>
              <a:rPr sz="1575" b="0" i="0">
                <a:solidFill>
                  <a:srgbClr val="40506A"/>
                </a:solidFill>
              </a:rPr>
              <a:t>Resurrection is not a private feeling, moral recovery, or vision of a dead teacher.</a:t>
            </a:r>
          </a:p>
        </p:txBody>
      </p:sp>
      <p:sp>
        <p:nvSpPr>
          <p:cNvPr id="11" name="">
            <a:extLst xmlns:a="http://schemas.openxmlformats.org/drawingml/2006/main">
              <a:ext uri="{FF2B5EF4-FFF2-40B4-BE49-F238E27FC236}">
                <a16:creationId xmlns:a16="http://schemas.microsoft.com/office/drawing/2014/main" id="{8A07D1A8-13AD-40B1-BDC1-E6D56976C235}"/>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42FF89F-7AA1-4D38-85DB-D3E31275B592}"/>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7</a:t>
            </a:r>
          </a:p>
        </p:txBody>
      </p:sp>
      <p:sp>
        <p:nvSpPr>
          <p:cNvPr id="13" name="">
            <a:extLst xmlns:a="http://schemas.openxmlformats.org/drawingml/2006/main">
              <a:ext uri="{FF2B5EF4-FFF2-40B4-BE49-F238E27FC236}">
                <a16:creationId xmlns:a16="http://schemas.microsoft.com/office/drawing/2014/main" id="{9E8A99F7-EA28-4EBE-AEF1-BC55A63DB6D3}"/>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07</a:t>
            </a:r>
          </a:p>
        </p:txBody>
      </p:sp>
    </p:spTree>
    <p:extLst>
      <p:ext uri="{BB962C8B-B14F-4D97-AF65-F5344CB8AC3E}">
        <p14:creationId xmlns:p14="http://schemas.microsoft.com/office/powerpoint/2010/main" val="1146549458"/>
      </p:ext>
    </p:extLst>
  </p:cSld>
</p:sld>
</file>

<file path=ppt/slides/slide8.xml><?xml version="1.0" encoding="utf-8"?>
<p:sld xmlns:p="http://schemas.openxmlformats.org/presentationml/2006/main">
  <p:cSld>
    <p:bg>
      <p:bgPr>
        <a:solidFill xmlns:a="http://schemas.openxmlformats.org/drawingml/2006/main">
          <a:srgbClr val="061B46"/>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a036ca028f804742"/>
          <a:srcRect xmlns:a="http://schemas.openxmlformats.org/drawingml/2006/main" l="46" t="0" r="46" b="0"/>
          <a:stretch xmlns:a="http://schemas.openxmlformats.org/drawingml/2006/main">
            <a:fillRect l="0" t="0" r="0" b="0"/>
          </a:stretch>
        </p:blipFill>
        <p:spPr>
          <a:xfrm xmlns:a="http://schemas.openxmlformats.org/drawingml/2006/main">
            <a:off x="6477000" y="1143000"/>
            <a:ext cx="5143500" cy="433387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1472638-8A21-48E9-B9DB-F095E48457A0}"/>
              </a:ext>
            </a:extLst>
          </p:cNvPr>
          <p:cNvSpPr>
            <a:spLocks xmlns:a="http://schemas.openxmlformats.org/drawingml/2006/main" noGrp="1"/>
          </p:cNvSpPr>
          <p:nvPr/>
        </p:nvSpPr>
        <p:spPr>
          <a:xfrm xmlns:a="http://schemas.openxmlformats.org/drawingml/2006/main">
            <a:off x="6362700" y="1028700"/>
            <a:ext cx="5372100" cy="4562475"/>
          </a:xfrm>
          <a:prstGeom xmlns:a="http://schemas.openxmlformats.org/drawingml/2006/main" prst="roundRect">
            <a:avLst>
              <a:gd name="adj" fmla="val 1670"/>
            </a:avLst>
          </a:prstGeom>
          <a:noFill xmlns:a="http://schemas.openxmlformats.org/drawingml/2006/main"/>
          <a:ln xmlns:a="http://schemas.openxmlformats.org/drawingml/2006/main" w="28575">
            <a:solidFill>
              <a:srgbClr val="E9AA2F"/>
            </a:solidFill>
            <a:prstDash val="solid"/>
          </a:ln>
        </p:spPr>
      </p:sp>
      <p:sp>
        <p:nvSpPr>
          <p:cNvPr id="3" name="">
            <a:extLst xmlns:a="http://schemas.openxmlformats.org/drawingml/2006/main">
              <a:ext uri="{FF2B5EF4-FFF2-40B4-BE49-F238E27FC236}">
                <a16:creationId xmlns:a16="http://schemas.microsoft.com/office/drawing/2014/main" id="{D565E627-B088-469E-8497-150E64753961}"/>
              </a:ext>
            </a:extLst>
          </p:cNvPr>
          <p:cNvSpPr>
            <a:spLocks xmlns:a="http://schemas.openxmlformats.org/drawingml/2006/main" noGrp="1"/>
          </p:cNvSpPr>
          <p:nvPr/>
        </p:nvSpPr>
        <p:spPr>
          <a:xfrm xmlns:a="http://schemas.openxmlformats.org/drawingml/2006/main">
            <a:off x="647700" y="590550"/>
            <a:ext cx="247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1" i="0">
                <a:solidFill>
                  <a:srgbClr val="E9AA2F"/>
                </a:solidFill>
              </a:defRPr>
            </a:pPr>
            <a:r>
              <a:rPr sz="1350" b="1" i="0">
                <a:solidFill>
                  <a:srgbClr val="E9AA2F"/>
                </a:solidFill>
              </a:rPr>
              <a:t>ROMANS 6:9</a:t>
            </a:r>
          </a:p>
        </p:txBody>
      </p:sp>
      <p:sp>
        <p:nvSpPr>
          <p:cNvPr id="4" name="">
            <a:extLst xmlns:a="http://schemas.openxmlformats.org/drawingml/2006/main">
              <a:ext uri="{FF2B5EF4-FFF2-40B4-BE49-F238E27FC236}">
                <a16:creationId xmlns:a16="http://schemas.microsoft.com/office/drawing/2014/main" id="{9C39695E-2DC5-4562-AD60-1F453F9A122F}"/>
              </a:ext>
            </a:extLst>
          </p:cNvPr>
          <p:cNvSpPr>
            <a:spLocks xmlns:a="http://schemas.openxmlformats.org/drawingml/2006/main" noGrp="1"/>
          </p:cNvSpPr>
          <p:nvPr/>
        </p:nvSpPr>
        <p:spPr>
          <a:xfrm xmlns:a="http://schemas.openxmlformats.org/drawingml/2006/main">
            <a:off x="628650" y="1066800"/>
            <a:ext cx="5238750" cy="1219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450" b="1" i="0">
                <a:solidFill>
                  <a:srgbClr val="FFFFFF"/>
                </a:solidFill>
              </a:defRPr>
            </a:pPr>
            <a:r>
              <a:rPr sz="3450" b="1" i="0">
                <a:solidFill>
                  <a:srgbClr val="FFFFFF"/>
                </a:solidFill>
              </a:rPr>
              <a:t>Death has no more</a:t>
            </a:r>
          </a:p>
          <a:p xmlns:a="http://schemas.openxmlformats.org/drawingml/2006/main">
            <a:pPr algn="l">
              <a:defRPr sz="3450" b="1" i="0">
                <a:solidFill>
                  <a:srgbClr val="FFFFFF"/>
                </a:solidFill>
              </a:defRPr>
            </a:pPr>
            <a:r>
              <a:rPr sz="3450" b="1" i="0">
                <a:solidFill>
                  <a:srgbClr val="FFFFFF"/>
                </a:solidFill>
              </a:rPr>
              <a:t>dominion over Him.</a:t>
            </a:r>
          </a:p>
        </p:txBody>
      </p:sp>
      <p:sp>
        <p:nvSpPr>
          <p:cNvPr id="5" name="">
            <a:extLst xmlns:a="http://schemas.openxmlformats.org/drawingml/2006/main">
              <a:ext uri="{FF2B5EF4-FFF2-40B4-BE49-F238E27FC236}">
                <a16:creationId xmlns:a16="http://schemas.microsoft.com/office/drawing/2014/main" id="{F21CEF98-6C6C-455C-8DC4-77F48784EA41}"/>
              </a:ext>
            </a:extLst>
          </p:cNvPr>
          <p:cNvSpPr>
            <a:spLocks xmlns:a="http://schemas.openxmlformats.org/drawingml/2006/main" noGrp="1"/>
          </p:cNvSpPr>
          <p:nvPr/>
        </p:nvSpPr>
        <p:spPr>
          <a:xfrm xmlns:a="http://schemas.openxmlformats.org/drawingml/2006/main">
            <a:off x="666750" y="2609850"/>
            <a:ext cx="2476500" cy="57150"/>
          </a:xfrm>
          <a:prstGeom xmlns:a="http://schemas.openxmlformats.org/drawingml/2006/main" prst="rect">
            <a:avLst/>
          </a:prstGeom>
          <a:solidFill xmlns:a="http://schemas.openxmlformats.org/drawingml/2006/main">
            <a:srgbClr val="E9AA2F"/>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0C0B4A5-DEC0-4A29-9D63-8A12B407FFED}"/>
              </a:ext>
            </a:extLst>
          </p:cNvPr>
          <p:cNvSpPr>
            <a:spLocks xmlns:a="http://schemas.openxmlformats.org/drawingml/2006/main" noGrp="1"/>
          </p:cNvSpPr>
          <p:nvPr/>
        </p:nvSpPr>
        <p:spPr>
          <a:xfrm xmlns:a="http://schemas.openxmlformats.org/drawingml/2006/main">
            <a:off x="628650" y="3028950"/>
            <a:ext cx="523875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75" b="1" i="0">
                <a:solidFill>
                  <a:srgbClr val="FAF4E6"/>
                </a:solidFill>
              </a:defRPr>
            </a:pPr>
            <a:r>
              <a:rPr sz="2175" b="1" i="0">
                <a:solidFill>
                  <a:srgbClr val="FAF4E6"/>
                </a:solidFill>
              </a:rPr>
              <a:t>Christ did not return to ordinary mortal life.</a:t>
            </a:r>
          </a:p>
        </p:txBody>
      </p:sp>
      <p:sp>
        <p:nvSpPr>
          <p:cNvPr id="7" name="">
            <a:extLst xmlns:a="http://schemas.openxmlformats.org/drawingml/2006/main">
              <a:ext uri="{FF2B5EF4-FFF2-40B4-BE49-F238E27FC236}">
                <a16:creationId xmlns:a16="http://schemas.microsoft.com/office/drawing/2014/main" id="{2FC61B39-732F-4235-AE9A-23B77ED20CE4}"/>
              </a:ext>
            </a:extLst>
          </p:cNvPr>
          <p:cNvSpPr>
            <a:spLocks xmlns:a="http://schemas.openxmlformats.org/drawingml/2006/main" noGrp="1"/>
          </p:cNvSpPr>
          <p:nvPr/>
        </p:nvSpPr>
        <p:spPr>
          <a:xfrm xmlns:a="http://schemas.openxmlformats.org/drawingml/2006/main">
            <a:off x="628650" y="4171950"/>
            <a:ext cx="523875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0" i="0">
                <a:solidFill>
                  <a:srgbClr val="F7D989"/>
                </a:solidFill>
              </a:defRPr>
            </a:pPr>
            <a:r>
              <a:rPr sz="2025" b="0" i="0">
                <a:solidFill>
                  <a:srgbClr val="F7D989"/>
                </a:solidFill>
              </a:rPr>
              <a:t>He rose transformed and incorruptible. He will never die again.</a:t>
            </a:r>
          </a:p>
        </p:txBody>
      </p:sp>
      <p:sp>
        <p:nvSpPr>
          <p:cNvPr id="8" name="">
            <a:extLst xmlns:a="http://schemas.openxmlformats.org/drawingml/2006/main">
              <a:ext uri="{FF2B5EF4-FFF2-40B4-BE49-F238E27FC236}">
                <a16:creationId xmlns:a16="http://schemas.microsoft.com/office/drawing/2014/main" id="{F7AAC6F3-608C-4B92-965C-578573B8573F}"/>
              </a:ext>
            </a:extLst>
          </p:cNvPr>
          <p:cNvSpPr>
            <a:spLocks xmlns:a="http://schemas.openxmlformats.org/drawingml/2006/main" noGrp="1"/>
          </p:cNvSpPr>
          <p:nvPr/>
        </p:nvSpPr>
        <p:spPr>
          <a:xfrm xmlns:a="http://schemas.openxmlformats.org/drawingml/2006/main">
            <a:off x="628650" y="5543550"/>
            <a:ext cx="5238750" cy="476250"/>
          </a:xfrm>
          <a:prstGeom xmlns:a="http://schemas.openxmlformats.org/drawingml/2006/main" prst="roundRect">
            <a:avLst>
              <a:gd name="adj" fmla="val 16000"/>
            </a:avLst>
          </a:prstGeom>
          <a:solidFill xmlns:a="http://schemas.openxmlformats.org/drawingml/2006/main">
            <a:srgbClr val="0B633A">
              <a:alpha val="76000"/>
            </a:srgbClr>
          </a:solidFill>
          <a:ln xmlns:a="http://schemas.openxmlformats.org/drawingml/2006/main" w="19050">
            <a:solidFill>
              <a:srgbClr val="E9AA2F"/>
            </a:solidFill>
            <a:prstDash val="solid"/>
          </a:ln>
        </p:spPr>
        <p:txBody>
          <a:bodyPr xmlns:a="http://schemas.openxmlformats.org/drawingml/2006/main" anchor="ctr"/>
          <a:lstStyle xmlns:a="http://schemas.openxmlformats.org/drawingml/2006/main"/>
          <a:p xmlns:a="http://schemas.openxmlformats.org/drawingml/2006/main">
            <a:pPr algn="ctr">
              <a:defRPr sz="1650" b="1" i="0">
                <a:solidFill>
                  <a:srgbClr val="FFFFFF"/>
                </a:solidFill>
              </a:defRPr>
            </a:pPr>
            <a:r>
              <a:rPr sz="1650" b="1" i="0">
                <a:solidFill>
                  <a:srgbClr val="FFFFFF"/>
                </a:solidFill>
              </a:rPr>
              <a:t>NOT BACKWARD. FORWARD.</a:t>
            </a:r>
          </a:p>
        </p:txBody>
      </p:sp>
      <p:sp>
        <p:nvSpPr>
          <p:cNvPr id="9" name="">
            <a:extLst xmlns:a="http://schemas.openxmlformats.org/drawingml/2006/main">
              <a:ext uri="{FF2B5EF4-FFF2-40B4-BE49-F238E27FC236}">
                <a16:creationId xmlns:a16="http://schemas.microsoft.com/office/drawing/2014/main" id="{1BB1F737-4DA6-4D02-91A6-7737AD9CDB09}"/>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94E4D67-AC99-4055-AE30-C8D404A64547}"/>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7</a:t>
            </a:r>
          </a:p>
        </p:txBody>
      </p:sp>
      <p:sp>
        <p:nvSpPr>
          <p:cNvPr id="11" name="">
            <a:extLst xmlns:a="http://schemas.openxmlformats.org/drawingml/2006/main">
              <a:ext uri="{FF2B5EF4-FFF2-40B4-BE49-F238E27FC236}">
                <a16:creationId xmlns:a16="http://schemas.microsoft.com/office/drawing/2014/main" id="{94096C3C-8EC5-4600-8AC1-BF05145B052C}"/>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08</a:t>
            </a:r>
          </a:p>
        </p:txBody>
      </p:sp>
    </p:spTree>
    <p:extLst>
      <p:ext uri="{BB962C8B-B14F-4D97-AF65-F5344CB8AC3E}">
        <p14:creationId xmlns:p14="http://schemas.microsoft.com/office/powerpoint/2010/main" val="1620465825"/>
      </p:ext>
    </p:extLst>
  </p:cSld>
</p:sld>
</file>

<file path=ppt/slides/slide9.xml><?xml version="1.0" encoding="utf-8"?>
<p:sld xmlns:p="http://schemas.openxmlformats.org/presentationml/2006/main">
  <p:cSld>
    <p:bg>
      <p:bgPr>
        <a:solidFill xmlns:a="http://schemas.openxmlformats.org/drawingml/2006/main">
          <a:srgbClr val="FAF4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10C0F803-3FC9-4E44-BF61-79F98EA6E27F}"/>
              </a:ext>
            </a:extLst>
          </p:cNvPr>
          <p:cNvSpPr>
            <a:spLocks xmlns:a="http://schemas.openxmlformats.org/drawingml/2006/main" noGrp="1"/>
          </p:cNvSpPr>
          <p:nvPr/>
        </p:nvSpPr>
        <p:spPr>
          <a:xfrm xmlns:a="http://schemas.openxmlformats.org/drawingml/2006/main">
            <a:off x="552450" y="361950"/>
            <a:ext cx="3238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i="0">
                <a:solidFill>
                  <a:srgbClr val="126C73"/>
                </a:solidFill>
              </a:defRPr>
            </a:pPr>
            <a:r>
              <a:rPr sz="1275" b="1" i="0">
                <a:solidFill>
                  <a:srgbClr val="126C73"/>
                </a:solidFill>
              </a:rPr>
              <a:t>RESURRECTION IS...</a:t>
            </a:r>
          </a:p>
        </p:txBody>
      </p:sp>
      <p:sp>
        <p:nvSpPr>
          <p:cNvPr id="2" name="">
            <a:extLst xmlns:a="http://schemas.openxmlformats.org/drawingml/2006/main">
              <a:ext uri="{FF2B5EF4-FFF2-40B4-BE49-F238E27FC236}">
                <a16:creationId xmlns:a16="http://schemas.microsoft.com/office/drawing/2014/main" id="{E239B0CF-EAE0-42E9-A728-B14988E9F597}"/>
              </a:ext>
            </a:extLst>
          </p:cNvPr>
          <p:cNvSpPr>
            <a:spLocks xmlns:a="http://schemas.openxmlformats.org/drawingml/2006/main" noGrp="1"/>
          </p:cNvSpPr>
          <p:nvPr/>
        </p:nvSpPr>
        <p:spPr>
          <a:xfrm xmlns:a="http://schemas.openxmlformats.org/drawingml/2006/main">
            <a:off x="533400" y="70485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075" b="1" i="0">
                <a:solidFill>
                  <a:srgbClr val="0B1735"/>
                </a:solidFill>
              </a:defRPr>
            </a:pPr>
            <a:r>
              <a:rPr sz="3075" b="1" i="0">
                <a:solidFill>
                  <a:srgbClr val="0B1735"/>
                </a:solidFill>
              </a:rPr>
              <a:t>Transformed human life—not a different Jesus.</a:t>
            </a:r>
          </a:p>
        </p:txBody>
      </p:sp>
      <p:sp>
        <p:nvSpPr>
          <p:cNvPr id="3" name="">
            <a:extLst xmlns:a="http://schemas.openxmlformats.org/drawingml/2006/main">
              <a:ext uri="{FF2B5EF4-FFF2-40B4-BE49-F238E27FC236}">
                <a16:creationId xmlns:a16="http://schemas.microsoft.com/office/drawing/2014/main" id="{9CF631CA-F70A-4F23-AC31-0869A0775A32}"/>
              </a:ext>
            </a:extLst>
          </p:cNvPr>
          <p:cNvSpPr>
            <a:spLocks xmlns:a="http://schemas.openxmlformats.org/drawingml/2006/main" noGrp="1"/>
          </p:cNvSpPr>
          <p:nvPr/>
        </p:nvSpPr>
        <p:spPr>
          <a:xfrm xmlns:a="http://schemas.openxmlformats.org/drawingml/2006/main">
            <a:off x="723900" y="1809750"/>
            <a:ext cx="647700" cy="647700"/>
          </a:xfrm>
          <a:prstGeom xmlns:a="http://schemas.openxmlformats.org/drawingml/2006/main" prst="roundRect">
            <a:avLst>
              <a:gd name="adj" fmla="val 50000"/>
            </a:avLst>
          </a:prstGeom>
          <a:solidFill xmlns:a="http://schemas.openxmlformats.org/drawingml/2006/main">
            <a:srgbClr val="061B46"/>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100" b="1" i="0">
                <a:solidFill>
                  <a:srgbClr val="FFFFFF"/>
                </a:solidFill>
              </a:defRPr>
            </a:pPr>
            <a:r>
              <a:rPr sz="2100" b="1" i="0">
                <a:solidFill>
                  <a:srgbClr val="FFFFFF"/>
                </a:solidFill>
              </a:rPr>
              <a:t>1</a:t>
            </a:r>
          </a:p>
        </p:txBody>
      </p:sp>
      <p:sp>
        <p:nvSpPr>
          <p:cNvPr id="4" name="">
            <a:extLst xmlns:a="http://schemas.openxmlformats.org/drawingml/2006/main">
              <a:ext uri="{FF2B5EF4-FFF2-40B4-BE49-F238E27FC236}">
                <a16:creationId xmlns:a16="http://schemas.microsoft.com/office/drawing/2014/main" id="{97E9BDAB-D811-4DAD-95D1-753A166C4876}"/>
              </a:ext>
            </a:extLst>
          </p:cNvPr>
          <p:cNvSpPr>
            <a:spLocks xmlns:a="http://schemas.openxmlformats.org/drawingml/2006/main" noGrp="1"/>
          </p:cNvSpPr>
          <p:nvPr/>
        </p:nvSpPr>
        <p:spPr>
          <a:xfrm xmlns:a="http://schemas.openxmlformats.org/drawingml/2006/main">
            <a:off x="1714500" y="1771650"/>
            <a:ext cx="29527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i="0">
                <a:solidFill>
                  <a:srgbClr val="061B46"/>
                </a:solidFill>
              </a:defRPr>
            </a:pPr>
            <a:r>
              <a:rPr sz="1800" b="1" i="0">
                <a:solidFill>
                  <a:srgbClr val="061B46"/>
                </a:solidFill>
              </a:rPr>
              <a:t>BODILY</a:t>
            </a:r>
          </a:p>
        </p:txBody>
      </p:sp>
      <p:sp>
        <p:nvSpPr>
          <p:cNvPr id="5" name="">
            <a:extLst xmlns:a="http://schemas.openxmlformats.org/drawingml/2006/main">
              <a:ext uri="{FF2B5EF4-FFF2-40B4-BE49-F238E27FC236}">
                <a16:creationId xmlns:a16="http://schemas.microsoft.com/office/drawing/2014/main" id="{01E9DD53-ABEF-4586-93EC-C0D044A8E69D}"/>
              </a:ext>
            </a:extLst>
          </p:cNvPr>
          <p:cNvSpPr>
            <a:spLocks xmlns:a="http://schemas.openxmlformats.org/drawingml/2006/main" noGrp="1"/>
          </p:cNvSpPr>
          <p:nvPr/>
        </p:nvSpPr>
        <p:spPr>
          <a:xfrm xmlns:a="http://schemas.openxmlformats.org/drawingml/2006/main">
            <a:off x="1714500" y="2209800"/>
            <a:ext cx="9239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i="0">
                <a:solidFill>
                  <a:srgbClr val="0B1735"/>
                </a:solidFill>
              </a:defRPr>
            </a:pPr>
            <a:r>
              <a:rPr sz="2025" b="1" i="0">
                <a:solidFill>
                  <a:srgbClr val="0B1735"/>
                </a:solidFill>
              </a:rPr>
              <a:t>The body that died is raised.</a:t>
            </a:r>
          </a:p>
        </p:txBody>
      </p:sp>
      <p:sp>
        <p:nvSpPr>
          <p:cNvPr id="6" name="">
            <a:extLst xmlns:a="http://schemas.openxmlformats.org/drawingml/2006/main">
              <a:ext uri="{FF2B5EF4-FFF2-40B4-BE49-F238E27FC236}">
                <a16:creationId xmlns:a16="http://schemas.microsoft.com/office/drawing/2014/main" id="{22D268B4-798A-4E71-A794-03E2C4D48041}"/>
              </a:ext>
            </a:extLst>
          </p:cNvPr>
          <p:cNvSpPr>
            <a:spLocks xmlns:a="http://schemas.openxmlformats.org/drawingml/2006/main" noGrp="1"/>
          </p:cNvSpPr>
          <p:nvPr/>
        </p:nvSpPr>
        <p:spPr>
          <a:xfrm xmlns:a="http://schemas.openxmlformats.org/drawingml/2006/main">
            <a:off x="1714500" y="2914650"/>
            <a:ext cx="9239250" cy="19050"/>
          </a:xfrm>
          <a:prstGeom xmlns:a="http://schemas.openxmlformats.org/drawingml/2006/main" prst="rect">
            <a:avLst/>
          </a:prstGeom>
          <a:solidFill xmlns:a="http://schemas.openxmlformats.org/drawingml/2006/main">
            <a:srgbClr val="D8D1C4"/>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7F879A66-FACF-4647-A6E9-FD814432B868}"/>
              </a:ext>
            </a:extLst>
          </p:cNvPr>
          <p:cNvSpPr>
            <a:spLocks xmlns:a="http://schemas.openxmlformats.org/drawingml/2006/main" noGrp="1"/>
          </p:cNvSpPr>
          <p:nvPr/>
        </p:nvSpPr>
        <p:spPr>
          <a:xfrm xmlns:a="http://schemas.openxmlformats.org/drawingml/2006/main">
            <a:off x="723900" y="3095625"/>
            <a:ext cx="647700" cy="647700"/>
          </a:xfrm>
          <a:prstGeom xmlns:a="http://schemas.openxmlformats.org/drawingml/2006/main" prst="roundRect">
            <a:avLst>
              <a:gd name="adj" fmla="val 50000"/>
            </a:avLst>
          </a:prstGeom>
          <a:solidFill xmlns:a="http://schemas.openxmlformats.org/drawingml/2006/main">
            <a:srgbClr val="0B633A"/>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100" b="1" i="0">
                <a:solidFill>
                  <a:srgbClr val="FFFFFF"/>
                </a:solidFill>
              </a:defRPr>
            </a:pPr>
            <a:r>
              <a:rPr sz="2100" b="1" i="0">
                <a:solidFill>
                  <a:srgbClr val="FFFFFF"/>
                </a:solidFill>
              </a:rPr>
              <a:t>2</a:t>
            </a:r>
          </a:p>
        </p:txBody>
      </p:sp>
      <p:sp>
        <p:nvSpPr>
          <p:cNvPr id="8" name="">
            <a:extLst xmlns:a="http://schemas.openxmlformats.org/drawingml/2006/main">
              <a:ext uri="{FF2B5EF4-FFF2-40B4-BE49-F238E27FC236}">
                <a16:creationId xmlns:a16="http://schemas.microsoft.com/office/drawing/2014/main" id="{ADB0C6E4-80F0-496F-81E2-D91663B0AFB8}"/>
              </a:ext>
            </a:extLst>
          </p:cNvPr>
          <p:cNvSpPr>
            <a:spLocks xmlns:a="http://schemas.openxmlformats.org/drawingml/2006/main" noGrp="1"/>
          </p:cNvSpPr>
          <p:nvPr/>
        </p:nvSpPr>
        <p:spPr>
          <a:xfrm xmlns:a="http://schemas.openxmlformats.org/drawingml/2006/main">
            <a:off x="1714500" y="3057525"/>
            <a:ext cx="29527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i="0">
                <a:solidFill>
                  <a:srgbClr val="0B633A"/>
                </a:solidFill>
              </a:defRPr>
            </a:pPr>
            <a:r>
              <a:rPr sz="1800" b="1" i="0">
                <a:solidFill>
                  <a:srgbClr val="0B633A"/>
                </a:solidFill>
              </a:rPr>
              <a:t>TRANSFORMED</a:t>
            </a:r>
          </a:p>
        </p:txBody>
      </p:sp>
      <p:sp>
        <p:nvSpPr>
          <p:cNvPr id="9" name="">
            <a:extLst xmlns:a="http://schemas.openxmlformats.org/drawingml/2006/main">
              <a:ext uri="{FF2B5EF4-FFF2-40B4-BE49-F238E27FC236}">
                <a16:creationId xmlns:a16="http://schemas.microsoft.com/office/drawing/2014/main" id="{8962D4A6-5334-4398-AA39-96CDE4E77A33}"/>
              </a:ext>
            </a:extLst>
          </p:cNvPr>
          <p:cNvSpPr>
            <a:spLocks xmlns:a="http://schemas.openxmlformats.org/drawingml/2006/main" noGrp="1"/>
          </p:cNvSpPr>
          <p:nvPr/>
        </p:nvSpPr>
        <p:spPr>
          <a:xfrm xmlns:a="http://schemas.openxmlformats.org/drawingml/2006/main">
            <a:off x="1714500" y="3495675"/>
            <a:ext cx="9239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i="0">
                <a:solidFill>
                  <a:srgbClr val="0B1735"/>
                </a:solidFill>
              </a:defRPr>
            </a:pPr>
            <a:r>
              <a:rPr sz="2025" b="1" i="0">
                <a:solidFill>
                  <a:srgbClr val="0B1735"/>
                </a:solidFill>
              </a:rPr>
              <a:t>Christ will never die again.</a:t>
            </a:r>
          </a:p>
        </p:txBody>
      </p:sp>
      <p:sp>
        <p:nvSpPr>
          <p:cNvPr id="10" name="">
            <a:extLst xmlns:a="http://schemas.openxmlformats.org/drawingml/2006/main">
              <a:ext uri="{FF2B5EF4-FFF2-40B4-BE49-F238E27FC236}">
                <a16:creationId xmlns:a16="http://schemas.microsoft.com/office/drawing/2014/main" id="{68DF35A1-C598-4074-8FCE-B6DFD7A4B9B3}"/>
              </a:ext>
            </a:extLst>
          </p:cNvPr>
          <p:cNvSpPr>
            <a:spLocks xmlns:a="http://schemas.openxmlformats.org/drawingml/2006/main" noGrp="1"/>
          </p:cNvSpPr>
          <p:nvPr/>
        </p:nvSpPr>
        <p:spPr>
          <a:xfrm xmlns:a="http://schemas.openxmlformats.org/drawingml/2006/main">
            <a:off x="1714500" y="4200525"/>
            <a:ext cx="9239250" cy="19050"/>
          </a:xfrm>
          <a:prstGeom xmlns:a="http://schemas.openxmlformats.org/drawingml/2006/main" prst="rect">
            <a:avLst/>
          </a:prstGeom>
          <a:solidFill xmlns:a="http://schemas.openxmlformats.org/drawingml/2006/main">
            <a:srgbClr val="D8D1C4"/>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054A03FB-B93C-4D0F-A382-36DB603BD4E6}"/>
              </a:ext>
            </a:extLst>
          </p:cNvPr>
          <p:cNvSpPr>
            <a:spLocks xmlns:a="http://schemas.openxmlformats.org/drawingml/2006/main" noGrp="1"/>
          </p:cNvSpPr>
          <p:nvPr/>
        </p:nvSpPr>
        <p:spPr>
          <a:xfrm xmlns:a="http://schemas.openxmlformats.org/drawingml/2006/main">
            <a:off x="723900" y="4381500"/>
            <a:ext cx="647700" cy="647700"/>
          </a:xfrm>
          <a:prstGeom xmlns:a="http://schemas.openxmlformats.org/drawingml/2006/main" prst="roundRect">
            <a:avLst>
              <a:gd name="adj" fmla="val 50000"/>
            </a:avLst>
          </a:prstGeom>
          <a:solidFill xmlns:a="http://schemas.openxmlformats.org/drawingml/2006/main">
            <a:srgbClr val="F68B2C"/>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100" b="1" i="0">
                <a:solidFill>
                  <a:srgbClr val="FFFFFF"/>
                </a:solidFill>
              </a:defRPr>
            </a:pPr>
            <a:r>
              <a:rPr sz="2100" b="1" i="0">
                <a:solidFill>
                  <a:srgbClr val="FFFFFF"/>
                </a:solidFill>
              </a:rPr>
              <a:t>3</a:t>
            </a:r>
          </a:p>
        </p:txBody>
      </p:sp>
      <p:sp>
        <p:nvSpPr>
          <p:cNvPr id="12" name="">
            <a:extLst xmlns:a="http://schemas.openxmlformats.org/drawingml/2006/main">
              <a:ext uri="{FF2B5EF4-FFF2-40B4-BE49-F238E27FC236}">
                <a16:creationId xmlns:a16="http://schemas.microsoft.com/office/drawing/2014/main" id="{083A7BDE-6014-4A57-8843-F6C63D47D996}"/>
              </a:ext>
            </a:extLst>
          </p:cNvPr>
          <p:cNvSpPr>
            <a:spLocks xmlns:a="http://schemas.openxmlformats.org/drawingml/2006/main" noGrp="1"/>
          </p:cNvSpPr>
          <p:nvPr/>
        </p:nvSpPr>
        <p:spPr>
          <a:xfrm xmlns:a="http://schemas.openxmlformats.org/drawingml/2006/main">
            <a:off x="1714500" y="4343400"/>
            <a:ext cx="29527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i="0">
                <a:solidFill>
                  <a:srgbClr val="F68B2C"/>
                </a:solidFill>
              </a:defRPr>
            </a:pPr>
            <a:r>
              <a:rPr sz="1800" b="1" i="0">
                <a:solidFill>
                  <a:srgbClr val="F68B2C"/>
                </a:solidFill>
              </a:rPr>
              <a:t>CREATED</a:t>
            </a:r>
          </a:p>
        </p:txBody>
      </p:sp>
      <p:sp>
        <p:nvSpPr>
          <p:cNvPr id="13" name="">
            <a:extLst xmlns:a="http://schemas.openxmlformats.org/drawingml/2006/main">
              <a:ext uri="{FF2B5EF4-FFF2-40B4-BE49-F238E27FC236}">
                <a16:creationId xmlns:a16="http://schemas.microsoft.com/office/drawing/2014/main" id="{FE6569DA-7FCA-4FF6-952C-5B055F10A46F}"/>
              </a:ext>
            </a:extLst>
          </p:cNvPr>
          <p:cNvSpPr>
            <a:spLocks xmlns:a="http://schemas.openxmlformats.org/drawingml/2006/main" noGrp="1"/>
          </p:cNvSpPr>
          <p:nvPr/>
        </p:nvSpPr>
        <p:spPr>
          <a:xfrm xmlns:a="http://schemas.openxmlformats.org/drawingml/2006/main">
            <a:off x="1714500" y="4781550"/>
            <a:ext cx="9239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i="0">
                <a:solidFill>
                  <a:srgbClr val="0B1735"/>
                </a:solidFill>
              </a:defRPr>
            </a:pPr>
            <a:r>
              <a:rPr sz="2025" b="1" i="0">
                <a:solidFill>
                  <a:srgbClr val="0B1735"/>
                </a:solidFill>
              </a:rPr>
              <a:t>His human life remains truly human and dependent upon God.</a:t>
            </a:r>
          </a:p>
        </p:txBody>
      </p:sp>
      <p:sp>
        <p:nvSpPr>
          <p:cNvPr id="14" name="">
            <a:extLst xmlns:a="http://schemas.openxmlformats.org/drawingml/2006/main">
              <a:ext uri="{FF2B5EF4-FFF2-40B4-BE49-F238E27FC236}">
                <a16:creationId xmlns:a16="http://schemas.microsoft.com/office/drawing/2014/main" id="{F3C64563-ED29-450F-93C2-20067522ED34}"/>
              </a:ext>
            </a:extLst>
          </p:cNvPr>
          <p:cNvSpPr>
            <a:spLocks xmlns:a="http://schemas.openxmlformats.org/drawingml/2006/main" noGrp="1"/>
          </p:cNvSpPr>
          <p:nvPr/>
        </p:nvSpPr>
        <p:spPr>
          <a:xfrm xmlns:a="http://schemas.openxmlformats.org/drawingml/2006/main">
            <a:off x="1619250" y="5657850"/>
            <a:ext cx="8953500" cy="552450"/>
          </a:xfrm>
          <a:prstGeom xmlns:a="http://schemas.openxmlformats.org/drawingml/2006/main" prst="roundRect">
            <a:avLst>
              <a:gd name="adj" fmla="val 13793"/>
            </a:avLst>
          </a:prstGeom>
          <a:solidFill xmlns:a="http://schemas.openxmlformats.org/drawingml/2006/main">
            <a:srgbClr val="EAF7F3"/>
          </a:solidFill>
          <a:ln xmlns:a="http://schemas.openxmlformats.org/drawingml/2006/main" w="19050">
            <a:solidFill>
              <a:srgbClr val="126C73"/>
            </a:solidFill>
            <a:prstDash val="solid"/>
          </a:ln>
        </p:spPr>
      </p:sp>
      <p:sp>
        <p:nvSpPr>
          <p:cNvPr id="15" name="">
            <a:extLst xmlns:a="http://schemas.openxmlformats.org/drawingml/2006/main">
              <a:ext uri="{FF2B5EF4-FFF2-40B4-BE49-F238E27FC236}">
                <a16:creationId xmlns:a16="http://schemas.microsoft.com/office/drawing/2014/main" id="{7E91F427-A037-4191-BB61-7EF5BAC150CE}"/>
              </a:ext>
            </a:extLst>
          </p:cNvPr>
          <p:cNvSpPr>
            <a:spLocks xmlns:a="http://schemas.openxmlformats.org/drawingml/2006/main" noGrp="1"/>
          </p:cNvSpPr>
          <p:nvPr/>
        </p:nvSpPr>
        <p:spPr>
          <a:xfrm xmlns:a="http://schemas.openxmlformats.org/drawingml/2006/main">
            <a:off x="1952625" y="5743575"/>
            <a:ext cx="8286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650" b="1" i="0">
                <a:solidFill>
                  <a:srgbClr val="126C73"/>
                </a:solidFill>
              </a:defRPr>
            </a:pPr>
            <a:r>
              <a:rPr sz="1650" b="1" i="0">
                <a:solidFill>
                  <a:srgbClr val="126C73"/>
                </a:solidFill>
              </a:rPr>
              <a:t>His risen humanity is immortal by God's gift—and remains truly human.</a:t>
            </a:r>
          </a:p>
        </p:txBody>
      </p:sp>
      <p:sp>
        <p:nvSpPr>
          <p:cNvPr id="16" name="">
            <a:extLst xmlns:a="http://schemas.openxmlformats.org/drawingml/2006/main">
              <a:ext uri="{FF2B5EF4-FFF2-40B4-BE49-F238E27FC236}">
                <a16:creationId xmlns:a16="http://schemas.microsoft.com/office/drawing/2014/main" id="{D1DEFBE4-AB3C-41AE-A515-4973AE6895CE}"/>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76FE7304-8730-445A-A39D-267579FA3624}"/>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7</a:t>
            </a:r>
          </a:p>
        </p:txBody>
      </p:sp>
      <p:sp>
        <p:nvSpPr>
          <p:cNvPr id="18" name="">
            <a:extLst xmlns:a="http://schemas.openxmlformats.org/drawingml/2006/main">
              <a:ext uri="{FF2B5EF4-FFF2-40B4-BE49-F238E27FC236}">
                <a16:creationId xmlns:a16="http://schemas.microsoft.com/office/drawing/2014/main" id="{431920D1-3F53-4E99-A6B9-3167A2A312F7}"/>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09</a:t>
            </a:r>
          </a:p>
        </p:txBody>
      </p:sp>
    </p:spTree>
    <p:extLst>
      <p:ext uri="{BB962C8B-B14F-4D97-AF65-F5344CB8AC3E}">
        <p14:creationId xmlns:p14="http://schemas.microsoft.com/office/powerpoint/2010/main" val="1923839403"/>
      </p:ext>
    </p:extLst>
  </p:cSld>
</p:sld>
</file>

<file path=ppt/slides/slide10.xml><?xml version="1.0" encoding="utf-8"?>
<p:sld xmlns:p="http://schemas.openxmlformats.org/presentationml/2006/main">
  <p:cSld>
    <p:bg>
      <p:bgPr>
        <a:solidFill xmlns:a="http://schemas.openxmlformats.org/drawingml/2006/main">
          <a:srgbClr val="FAF4E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4A1E6FB-FE3A-4350-AF3E-3F535132B268}"/>
              </a:ext>
            </a:extLst>
          </p:cNvPr>
          <p:cNvSpPr>
            <a:spLocks xmlns:a="http://schemas.openxmlformats.org/drawingml/2006/main" noGrp="1"/>
          </p:cNvSpPr>
          <p:nvPr/>
        </p:nvSpPr>
        <p:spPr>
          <a:xfrm xmlns:a="http://schemas.openxmlformats.org/drawingml/2006/main">
            <a:off x="552450" y="361950"/>
            <a:ext cx="342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i="0">
                <a:solidFill>
                  <a:srgbClr val="F68B2C"/>
                </a:solidFill>
              </a:defRPr>
            </a:pPr>
            <a:r>
              <a:rPr sz="1275" b="1" i="0">
                <a:solidFill>
                  <a:srgbClr val="F68B2C"/>
                </a:solidFill>
              </a:rPr>
              <a:t>1 CORINTHIANS 15:20-23</a:t>
            </a:r>
          </a:p>
        </p:txBody>
      </p:sp>
      <p:sp>
        <p:nvSpPr>
          <p:cNvPr id="2" name="">
            <a:extLst xmlns:a="http://schemas.openxmlformats.org/drawingml/2006/main">
              <a:ext uri="{FF2B5EF4-FFF2-40B4-BE49-F238E27FC236}">
                <a16:creationId xmlns:a16="http://schemas.microsoft.com/office/drawing/2014/main" id="{658434CA-8524-44AD-863F-9FCA732DC627}"/>
              </a:ext>
            </a:extLst>
          </p:cNvPr>
          <p:cNvSpPr>
            <a:spLocks xmlns:a="http://schemas.openxmlformats.org/drawingml/2006/main" noGrp="1"/>
          </p:cNvSpPr>
          <p:nvPr/>
        </p:nvSpPr>
        <p:spPr>
          <a:xfrm xmlns:a="http://schemas.openxmlformats.org/drawingml/2006/main">
            <a:off x="533400" y="704850"/>
            <a:ext cx="10858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150" b="1" i="0">
                <a:solidFill>
                  <a:srgbClr val="0B1735"/>
                </a:solidFill>
              </a:defRPr>
            </a:pPr>
            <a:r>
              <a:rPr sz="3150" b="1" i="0">
                <a:solidFill>
                  <a:srgbClr val="0B1735"/>
                </a:solidFill>
              </a:rPr>
              <a:t>Christ is the firstfruits of a new humanity.</a:t>
            </a:r>
          </a:p>
        </p:txBody>
      </p:sp>
      <p:sp>
        <p:nvSpPr>
          <p:cNvPr id="3" name="">
            <a:extLst xmlns:a="http://schemas.openxmlformats.org/drawingml/2006/main">
              <a:ext uri="{FF2B5EF4-FFF2-40B4-BE49-F238E27FC236}">
                <a16:creationId xmlns:a16="http://schemas.microsoft.com/office/drawing/2014/main" id="{93BC32F5-3698-4CF6-9B88-8FC2BA45E8F1}"/>
              </a:ext>
            </a:extLst>
          </p:cNvPr>
          <p:cNvSpPr>
            <a:spLocks xmlns:a="http://schemas.openxmlformats.org/drawingml/2006/main" noGrp="1"/>
          </p:cNvSpPr>
          <p:nvPr/>
        </p:nvSpPr>
        <p:spPr>
          <a:xfrm xmlns:a="http://schemas.openxmlformats.org/drawingml/2006/main">
            <a:off x="400050" y="1952625"/>
            <a:ext cx="2628900" cy="2800350"/>
          </a:xfrm>
          <a:prstGeom xmlns:a="http://schemas.openxmlformats.org/drawingml/2006/main" prst="roundRect">
            <a:avLst>
              <a:gd name="adj" fmla="val 2899"/>
            </a:avLst>
          </a:prstGeom>
          <a:solidFill xmlns:a="http://schemas.openxmlformats.org/drawingml/2006/main">
            <a:srgbClr val="FFFFFF"/>
          </a:solidFill>
          <a:ln xmlns:a="http://schemas.openxmlformats.org/drawingml/2006/main" w="38100">
            <a:solidFill>
              <a:srgbClr val="0B633A"/>
            </a:solidFill>
            <a:prstDash val="solid"/>
          </a:ln>
        </p:spPr>
      </p:sp>
      <p:sp>
        <p:nvSpPr>
          <p:cNvPr id="4" name="">
            <a:extLst xmlns:a="http://schemas.openxmlformats.org/drawingml/2006/main">
              <a:ext uri="{FF2B5EF4-FFF2-40B4-BE49-F238E27FC236}">
                <a16:creationId xmlns:a16="http://schemas.microsoft.com/office/drawing/2014/main" id="{2964E31A-256C-4FD7-B445-4DF7BD2FE5AF}"/>
              </a:ext>
            </a:extLst>
          </p:cNvPr>
          <p:cNvSpPr>
            <a:spLocks xmlns:a="http://schemas.openxmlformats.org/drawingml/2006/main" noGrp="1"/>
          </p:cNvSpPr>
          <p:nvPr/>
        </p:nvSpPr>
        <p:spPr>
          <a:xfrm xmlns:a="http://schemas.openxmlformats.org/drawingml/2006/main">
            <a:off x="1352550" y="2209800"/>
            <a:ext cx="723900" cy="723900"/>
          </a:xfrm>
          <a:prstGeom xmlns:a="http://schemas.openxmlformats.org/drawingml/2006/main" prst="roundRect">
            <a:avLst>
              <a:gd name="adj" fmla="val 50000"/>
            </a:avLst>
          </a:prstGeom>
          <a:solidFill xmlns:a="http://schemas.openxmlformats.org/drawingml/2006/main">
            <a:srgbClr val="0B633A"/>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250" b="1" i="0">
                <a:solidFill>
                  <a:srgbClr val="FFFFFF"/>
                </a:solidFill>
              </a:defRPr>
            </a:pPr>
            <a:r>
              <a:rPr sz="2250" b="1" i="0">
                <a:solidFill>
                  <a:srgbClr val="FFFFFF"/>
                </a:solidFill>
              </a:rPr>
              <a:t>1</a:t>
            </a:r>
          </a:p>
        </p:txBody>
      </p:sp>
      <p:sp>
        <p:nvSpPr>
          <p:cNvPr id="5" name="">
            <a:extLst xmlns:a="http://schemas.openxmlformats.org/drawingml/2006/main">
              <a:ext uri="{FF2B5EF4-FFF2-40B4-BE49-F238E27FC236}">
                <a16:creationId xmlns:a16="http://schemas.microsoft.com/office/drawing/2014/main" id="{1B9096AA-F60E-46D6-9462-2913B21B6987}"/>
              </a:ext>
            </a:extLst>
          </p:cNvPr>
          <p:cNvSpPr>
            <a:spLocks xmlns:a="http://schemas.openxmlformats.org/drawingml/2006/main" noGrp="1"/>
          </p:cNvSpPr>
          <p:nvPr/>
        </p:nvSpPr>
        <p:spPr>
          <a:xfrm xmlns:a="http://schemas.openxmlformats.org/drawingml/2006/main">
            <a:off x="609600" y="3200400"/>
            <a:ext cx="2209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650" b="1" i="0">
                <a:solidFill>
                  <a:srgbClr val="0B633A"/>
                </a:solidFill>
              </a:defRPr>
            </a:pPr>
            <a:r>
              <a:rPr sz="1650" b="1" i="0">
                <a:solidFill>
                  <a:srgbClr val="0B633A"/>
                </a:solidFill>
              </a:rPr>
              <a:t>CHRIST RISEN</a:t>
            </a:r>
          </a:p>
        </p:txBody>
      </p:sp>
      <p:sp>
        <p:nvSpPr>
          <p:cNvPr id="6" name="">
            <a:extLst xmlns:a="http://schemas.openxmlformats.org/drawingml/2006/main">
              <a:ext uri="{FF2B5EF4-FFF2-40B4-BE49-F238E27FC236}">
                <a16:creationId xmlns:a16="http://schemas.microsoft.com/office/drawing/2014/main" id="{00C23354-462F-4612-886C-C7F09978C090}"/>
              </a:ext>
            </a:extLst>
          </p:cNvPr>
          <p:cNvSpPr>
            <a:spLocks xmlns:a="http://schemas.openxmlformats.org/drawingml/2006/main" noGrp="1"/>
          </p:cNvSpPr>
          <p:nvPr/>
        </p:nvSpPr>
        <p:spPr>
          <a:xfrm xmlns:a="http://schemas.openxmlformats.org/drawingml/2006/main">
            <a:off x="666750" y="3848100"/>
            <a:ext cx="20955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425" b="1" i="0">
                <a:solidFill>
                  <a:srgbClr val="0B1735"/>
                </a:solidFill>
              </a:defRPr>
            </a:pPr>
            <a:r>
              <a:rPr sz="1425" b="1" i="0">
                <a:solidFill>
                  <a:srgbClr val="0B1735"/>
                </a:solidFill>
              </a:rPr>
              <a:t>The first part of the harvest</a:t>
            </a:r>
          </a:p>
        </p:txBody>
      </p:sp>
      <p:sp>
        <p:nvSpPr>
          <p:cNvPr id="7" name="">
            <a:extLst xmlns:a="http://schemas.openxmlformats.org/drawingml/2006/main">
              <a:ext uri="{FF2B5EF4-FFF2-40B4-BE49-F238E27FC236}">
                <a16:creationId xmlns:a16="http://schemas.microsoft.com/office/drawing/2014/main" id="{89683D9A-C6D8-465E-A2AC-B7493BB10DCB}"/>
              </a:ext>
            </a:extLst>
          </p:cNvPr>
          <p:cNvSpPr>
            <a:spLocks xmlns:a="http://schemas.openxmlformats.org/drawingml/2006/main" noGrp="1"/>
          </p:cNvSpPr>
          <p:nvPr/>
        </p:nvSpPr>
        <p:spPr>
          <a:xfrm xmlns:a="http://schemas.openxmlformats.org/drawingml/2006/main">
            <a:off x="3343275" y="1952625"/>
            <a:ext cx="2628900" cy="2800350"/>
          </a:xfrm>
          <a:prstGeom xmlns:a="http://schemas.openxmlformats.org/drawingml/2006/main" prst="roundRect">
            <a:avLst>
              <a:gd name="adj" fmla="val 2899"/>
            </a:avLst>
          </a:prstGeom>
          <a:solidFill xmlns:a="http://schemas.openxmlformats.org/drawingml/2006/main">
            <a:srgbClr val="FFFFFF"/>
          </a:solidFill>
          <a:ln xmlns:a="http://schemas.openxmlformats.org/drawingml/2006/main" w="38100">
            <a:solidFill>
              <a:srgbClr val="061B46"/>
            </a:solidFill>
            <a:prstDash val="solid"/>
          </a:ln>
        </p:spPr>
      </p:sp>
      <p:sp>
        <p:nvSpPr>
          <p:cNvPr id="8" name="">
            <a:extLst xmlns:a="http://schemas.openxmlformats.org/drawingml/2006/main">
              <a:ext uri="{FF2B5EF4-FFF2-40B4-BE49-F238E27FC236}">
                <a16:creationId xmlns:a16="http://schemas.microsoft.com/office/drawing/2014/main" id="{6092C598-B66C-474B-94CA-B90E22DE2568}"/>
              </a:ext>
            </a:extLst>
          </p:cNvPr>
          <p:cNvSpPr>
            <a:spLocks xmlns:a="http://schemas.openxmlformats.org/drawingml/2006/main" noGrp="1"/>
          </p:cNvSpPr>
          <p:nvPr/>
        </p:nvSpPr>
        <p:spPr>
          <a:xfrm xmlns:a="http://schemas.openxmlformats.org/drawingml/2006/main">
            <a:off x="4295775" y="2209800"/>
            <a:ext cx="723900" cy="723900"/>
          </a:xfrm>
          <a:prstGeom xmlns:a="http://schemas.openxmlformats.org/drawingml/2006/main" prst="roundRect">
            <a:avLst>
              <a:gd name="adj" fmla="val 50000"/>
            </a:avLst>
          </a:prstGeom>
          <a:solidFill xmlns:a="http://schemas.openxmlformats.org/drawingml/2006/main">
            <a:srgbClr val="061B46"/>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250" b="1" i="0">
                <a:solidFill>
                  <a:srgbClr val="FFFFFF"/>
                </a:solidFill>
              </a:defRPr>
            </a:pPr>
            <a:r>
              <a:rPr sz="2250" b="1" i="0">
                <a:solidFill>
                  <a:srgbClr val="FFFFFF"/>
                </a:solidFill>
              </a:rPr>
              <a:t>2</a:t>
            </a:r>
          </a:p>
        </p:txBody>
      </p:sp>
      <p:sp>
        <p:nvSpPr>
          <p:cNvPr id="9" name="">
            <a:extLst xmlns:a="http://schemas.openxmlformats.org/drawingml/2006/main">
              <a:ext uri="{FF2B5EF4-FFF2-40B4-BE49-F238E27FC236}">
                <a16:creationId xmlns:a16="http://schemas.microsoft.com/office/drawing/2014/main" id="{2F0055A7-7D36-4811-B210-407FED115771}"/>
              </a:ext>
            </a:extLst>
          </p:cNvPr>
          <p:cNvSpPr>
            <a:spLocks xmlns:a="http://schemas.openxmlformats.org/drawingml/2006/main" noGrp="1"/>
          </p:cNvSpPr>
          <p:nvPr/>
        </p:nvSpPr>
        <p:spPr>
          <a:xfrm xmlns:a="http://schemas.openxmlformats.org/drawingml/2006/main">
            <a:off x="3552825" y="3200400"/>
            <a:ext cx="2209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650" b="1" i="0">
                <a:solidFill>
                  <a:srgbClr val="061B46"/>
                </a:solidFill>
              </a:defRPr>
            </a:pPr>
            <a:r>
              <a:rPr sz="1650" b="1" i="0">
                <a:solidFill>
                  <a:srgbClr val="061B46"/>
                </a:solidFill>
              </a:rPr>
              <a:t>NEW HUMANITY</a:t>
            </a:r>
          </a:p>
        </p:txBody>
      </p:sp>
      <p:sp>
        <p:nvSpPr>
          <p:cNvPr id="10" name="">
            <a:extLst xmlns:a="http://schemas.openxmlformats.org/drawingml/2006/main">
              <a:ext uri="{FF2B5EF4-FFF2-40B4-BE49-F238E27FC236}">
                <a16:creationId xmlns:a16="http://schemas.microsoft.com/office/drawing/2014/main" id="{F2E54924-1F4F-43BE-A750-C7081988FCD4}"/>
              </a:ext>
            </a:extLst>
          </p:cNvPr>
          <p:cNvSpPr>
            <a:spLocks xmlns:a="http://schemas.openxmlformats.org/drawingml/2006/main" noGrp="1"/>
          </p:cNvSpPr>
          <p:nvPr/>
        </p:nvSpPr>
        <p:spPr>
          <a:xfrm xmlns:a="http://schemas.openxmlformats.org/drawingml/2006/main">
            <a:off x="3609975" y="3848100"/>
            <a:ext cx="20955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425" b="1" i="0">
                <a:solidFill>
                  <a:srgbClr val="0B1735"/>
                </a:solidFill>
              </a:defRPr>
            </a:pPr>
            <a:r>
              <a:rPr sz="1425" b="1" i="0">
                <a:solidFill>
                  <a:srgbClr val="0B1735"/>
                </a:solidFill>
              </a:rPr>
              <a:t>His resurrection begins the pattern</a:t>
            </a:r>
          </a:p>
        </p:txBody>
      </p:sp>
      <p:sp>
        <p:nvSpPr>
          <p:cNvPr id="11" name="">
            <a:extLst xmlns:a="http://schemas.openxmlformats.org/drawingml/2006/main">
              <a:ext uri="{FF2B5EF4-FFF2-40B4-BE49-F238E27FC236}">
                <a16:creationId xmlns:a16="http://schemas.microsoft.com/office/drawing/2014/main" id="{5A95143D-11AE-4598-A2F1-85F59F0219EB}"/>
              </a:ext>
            </a:extLst>
          </p:cNvPr>
          <p:cNvSpPr>
            <a:spLocks xmlns:a="http://schemas.openxmlformats.org/drawingml/2006/main" noGrp="1"/>
          </p:cNvSpPr>
          <p:nvPr/>
        </p:nvSpPr>
        <p:spPr>
          <a:xfrm xmlns:a="http://schemas.openxmlformats.org/drawingml/2006/main">
            <a:off x="6286500" y="1952625"/>
            <a:ext cx="2628900" cy="2800350"/>
          </a:xfrm>
          <a:prstGeom xmlns:a="http://schemas.openxmlformats.org/drawingml/2006/main" prst="roundRect">
            <a:avLst>
              <a:gd name="adj" fmla="val 2899"/>
            </a:avLst>
          </a:prstGeom>
          <a:solidFill xmlns:a="http://schemas.openxmlformats.org/drawingml/2006/main">
            <a:srgbClr val="FFFFFF"/>
          </a:solidFill>
          <a:ln xmlns:a="http://schemas.openxmlformats.org/drawingml/2006/main" w="38100">
            <a:solidFill>
              <a:srgbClr val="512A7A"/>
            </a:solidFill>
            <a:prstDash val="solid"/>
          </a:ln>
        </p:spPr>
      </p:sp>
      <p:sp>
        <p:nvSpPr>
          <p:cNvPr id="12" name="">
            <a:extLst xmlns:a="http://schemas.openxmlformats.org/drawingml/2006/main">
              <a:ext uri="{FF2B5EF4-FFF2-40B4-BE49-F238E27FC236}">
                <a16:creationId xmlns:a16="http://schemas.microsoft.com/office/drawing/2014/main" id="{2539D0C7-6480-41A8-BBF0-C1C423A1F858}"/>
              </a:ext>
            </a:extLst>
          </p:cNvPr>
          <p:cNvSpPr>
            <a:spLocks xmlns:a="http://schemas.openxmlformats.org/drawingml/2006/main" noGrp="1"/>
          </p:cNvSpPr>
          <p:nvPr/>
        </p:nvSpPr>
        <p:spPr>
          <a:xfrm xmlns:a="http://schemas.openxmlformats.org/drawingml/2006/main">
            <a:off x="7239000" y="2209800"/>
            <a:ext cx="723900" cy="723900"/>
          </a:xfrm>
          <a:prstGeom xmlns:a="http://schemas.openxmlformats.org/drawingml/2006/main" prst="roundRect">
            <a:avLst>
              <a:gd name="adj" fmla="val 50000"/>
            </a:avLst>
          </a:prstGeom>
          <a:solidFill xmlns:a="http://schemas.openxmlformats.org/drawingml/2006/main">
            <a:srgbClr val="512A7A"/>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250" b="1" i="0">
                <a:solidFill>
                  <a:srgbClr val="FFFFFF"/>
                </a:solidFill>
              </a:defRPr>
            </a:pPr>
            <a:r>
              <a:rPr sz="2250" b="1" i="0">
                <a:solidFill>
                  <a:srgbClr val="FFFFFF"/>
                </a:solidFill>
              </a:rPr>
              <a:t>3</a:t>
            </a:r>
          </a:p>
        </p:txBody>
      </p:sp>
      <p:sp>
        <p:nvSpPr>
          <p:cNvPr id="13" name="">
            <a:extLst xmlns:a="http://schemas.openxmlformats.org/drawingml/2006/main">
              <a:ext uri="{FF2B5EF4-FFF2-40B4-BE49-F238E27FC236}">
                <a16:creationId xmlns:a16="http://schemas.microsoft.com/office/drawing/2014/main" id="{4EAD9E2F-99A0-4112-BCD8-48481F64081A}"/>
              </a:ext>
            </a:extLst>
          </p:cNvPr>
          <p:cNvSpPr>
            <a:spLocks xmlns:a="http://schemas.openxmlformats.org/drawingml/2006/main" noGrp="1"/>
          </p:cNvSpPr>
          <p:nvPr/>
        </p:nvSpPr>
        <p:spPr>
          <a:xfrm xmlns:a="http://schemas.openxmlformats.org/drawingml/2006/main">
            <a:off x="6496050" y="3200400"/>
            <a:ext cx="2209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650" b="1" i="0">
                <a:solidFill>
                  <a:srgbClr val="512A7A"/>
                </a:solidFill>
              </a:defRPr>
            </a:pPr>
            <a:r>
              <a:rPr sz="1650" b="1" i="0">
                <a:solidFill>
                  <a:srgbClr val="512A7A"/>
                </a:solidFill>
              </a:rPr>
              <a:t>THOSE WHO ARE HIS</a:t>
            </a:r>
          </a:p>
        </p:txBody>
      </p:sp>
      <p:sp>
        <p:nvSpPr>
          <p:cNvPr id="14" name="">
            <a:extLst xmlns:a="http://schemas.openxmlformats.org/drawingml/2006/main">
              <a:ext uri="{FF2B5EF4-FFF2-40B4-BE49-F238E27FC236}">
                <a16:creationId xmlns:a16="http://schemas.microsoft.com/office/drawing/2014/main" id="{06157C64-356F-4F93-95DF-982E5269E02E}"/>
              </a:ext>
            </a:extLst>
          </p:cNvPr>
          <p:cNvSpPr>
            <a:spLocks xmlns:a="http://schemas.openxmlformats.org/drawingml/2006/main" noGrp="1"/>
          </p:cNvSpPr>
          <p:nvPr/>
        </p:nvSpPr>
        <p:spPr>
          <a:xfrm xmlns:a="http://schemas.openxmlformats.org/drawingml/2006/main">
            <a:off x="6553200" y="3848100"/>
            <a:ext cx="20955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425" b="1" i="0">
                <a:solidFill>
                  <a:srgbClr val="0B1735"/>
                </a:solidFill>
              </a:defRPr>
            </a:pPr>
            <a:r>
              <a:rPr sz="1425" b="1" i="0">
                <a:solidFill>
                  <a:srgbClr val="0B1735"/>
                </a:solidFill>
              </a:rPr>
              <a:t>The promise belongs to Christ's people</a:t>
            </a:r>
          </a:p>
        </p:txBody>
      </p:sp>
      <p:sp>
        <p:nvSpPr>
          <p:cNvPr id="15" name="">
            <a:extLst xmlns:a="http://schemas.openxmlformats.org/drawingml/2006/main">
              <a:ext uri="{FF2B5EF4-FFF2-40B4-BE49-F238E27FC236}">
                <a16:creationId xmlns:a16="http://schemas.microsoft.com/office/drawing/2014/main" id="{30252898-5333-4BC2-9B30-84778F89A4AF}"/>
              </a:ext>
            </a:extLst>
          </p:cNvPr>
          <p:cNvSpPr>
            <a:spLocks xmlns:a="http://schemas.openxmlformats.org/drawingml/2006/main" noGrp="1"/>
          </p:cNvSpPr>
          <p:nvPr/>
        </p:nvSpPr>
        <p:spPr>
          <a:xfrm xmlns:a="http://schemas.openxmlformats.org/drawingml/2006/main">
            <a:off x="9229725" y="1952625"/>
            <a:ext cx="2628900" cy="2800350"/>
          </a:xfrm>
          <a:prstGeom xmlns:a="http://schemas.openxmlformats.org/drawingml/2006/main" prst="roundRect">
            <a:avLst>
              <a:gd name="adj" fmla="val 2899"/>
            </a:avLst>
          </a:prstGeom>
          <a:solidFill xmlns:a="http://schemas.openxmlformats.org/drawingml/2006/main">
            <a:srgbClr val="FFFFFF"/>
          </a:solidFill>
          <a:ln xmlns:a="http://schemas.openxmlformats.org/drawingml/2006/main" w="38100">
            <a:solidFill>
              <a:srgbClr val="F68B2C"/>
            </a:solidFill>
            <a:prstDash val="solid"/>
          </a:ln>
        </p:spPr>
      </p:sp>
      <p:sp>
        <p:nvSpPr>
          <p:cNvPr id="16" name="">
            <a:extLst xmlns:a="http://schemas.openxmlformats.org/drawingml/2006/main">
              <a:ext uri="{FF2B5EF4-FFF2-40B4-BE49-F238E27FC236}">
                <a16:creationId xmlns:a16="http://schemas.microsoft.com/office/drawing/2014/main" id="{D9B1F758-3ABB-4F88-9E3E-FF951C692C1C}"/>
              </a:ext>
            </a:extLst>
          </p:cNvPr>
          <p:cNvSpPr>
            <a:spLocks xmlns:a="http://schemas.openxmlformats.org/drawingml/2006/main" noGrp="1"/>
          </p:cNvSpPr>
          <p:nvPr/>
        </p:nvSpPr>
        <p:spPr>
          <a:xfrm xmlns:a="http://schemas.openxmlformats.org/drawingml/2006/main">
            <a:off x="10182225" y="2209800"/>
            <a:ext cx="723900" cy="723900"/>
          </a:xfrm>
          <a:prstGeom xmlns:a="http://schemas.openxmlformats.org/drawingml/2006/main" prst="roundRect">
            <a:avLst>
              <a:gd name="adj" fmla="val 50000"/>
            </a:avLst>
          </a:prstGeom>
          <a:solidFill xmlns:a="http://schemas.openxmlformats.org/drawingml/2006/main">
            <a:srgbClr val="F68B2C"/>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250" b="1" i="0">
                <a:solidFill>
                  <a:srgbClr val="FFFFFF"/>
                </a:solidFill>
              </a:defRPr>
            </a:pPr>
            <a:r>
              <a:rPr sz="2250" b="1" i="0">
                <a:solidFill>
                  <a:srgbClr val="FFFFFF"/>
                </a:solidFill>
              </a:rPr>
              <a:t>4</a:t>
            </a:r>
          </a:p>
        </p:txBody>
      </p:sp>
      <p:sp>
        <p:nvSpPr>
          <p:cNvPr id="17" name="">
            <a:extLst xmlns:a="http://schemas.openxmlformats.org/drawingml/2006/main">
              <a:ext uri="{FF2B5EF4-FFF2-40B4-BE49-F238E27FC236}">
                <a16:creationId xmlns:a16="http://schemas.microsoft.com/office/drawing/2014/main" id="{8D4C4E31-0F11-47C8-A922-0AC506D30D56}"/>
              </a:ext>
            </a:extLst>
          </p:cNvPr>
          <p:cNvSpPr>
            <a:spLocks xmlns:a="http://schemas.openxmlformats.org/drawingml/2006/main" noGrp="1"/>
          </p:cNvSpPr>
          <p:nvPr/>
        </p:nvSpPr>
        <p:spPr>
          <a:xfrm xmlns:a="http://schemas.openxmlformats.org/drawingml/2006/main">
            <a:off x="9439275" y="3200400"/>
            <a:ext cx="2209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650" b="1" i="0">
                <a:solidFill>
                  <a:srgbClr val="F68B2C"/>
                </a:solidFill>
              </a:defRPr>
            </a:pPr>
            <a:r>
              <a:rPr sz="1650" b="1" i="0">
                <a:solidFill>
                  <a:srgbClr val="F68B2C"/>
                </a:solidFill>
              </a:rPr>
              <a:t>AT HIS COMING</a:t>
            </a:r>
          </a:p>
        </p:txBody>
      </p:sp>
      <p:sp>
        <p:nvSpPr>
          <p:cNvPr id="18" name="">
            <a:extLst xmlns:a="http://schemas.openxmlformats.org/drawingml/2006/main">
              <a:ext uri="{FF2B5EF4-FFF2-40B4-BE49-F238E27FC236}">
                <a16:creationId xmlns:a16="http://schemas.microsoft.com/office/drawing/2014/main" id="{13F3BDD6-BF7D-4818-9F23-636F7681F5E0}"/>
              </a:ext>
            </a:extLst>
          </p:cNvPr>
          <p:cNvSpPr>
            <a:spLocks xmlns:a="http://schemas.openxmlformats.org/drawingml/2006/main" noGrp="1"/>
          </p:cNvSpPr>
          <p:nvPr/>
        </p:nvSpPr>
        <p:spPr>
          <a:xfrm xmlns:a="http://schemas.openxmlformats.org/drawingml/2006/main">
            <a:off x="9496425" y="3848100"/>
            <a:ext cx="20955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425" b="1" i="0">
                <a:solidFill>
                  <a:srgbClr val="0B1735"/>
                </a:solidFill>
              </a:defRPr>
            </a:pPr>
            <a:r>
              <a:rPr sz="1425" b="1" i="0">
                <a:solidFill>
                  <a:srgbClr val="0B1735"/>
                </a:solidFill>
              </a:rPr>
              <a:t>Their bodies will be raised</a:t>
            </a:r>
          </a:p>
        </p:txBody>
      </p:sp>
      <p:sp>
        <p:nvSpPr>
          <p:cNvPr id="19" name="">
            <a:extLst xmlns:a="http://schemas.openxmlformats.org/drawingml/2006/main">
              <a:ext uri="{FF2B5EF4-FFF2-40B4-BE49-F238E27FC236}">
                <a16:creationId xmlns:a16="http://schemas.microsoft.com/office/drawing/2014/main" id="{EC5530D5-CBB1-4C23-B1DC-A171A3584252}"/>
              </a:ext>
            </a:extLst>
          </p:cNvPr>
          <p:cNvSpPr>
            <a:spLocks xmlns:a="http://schemas.openxmlformats.org/drawingml/2006/main" noGrp="1"/>
          </p:cNvSpPr>
          <p:nvPr/>
        </p:nvSpPr>
        <p:spPr>
          <a:xfrm xmlns:a="http://schemas.openxmlformats.org/drawingml/2006/main">
            <a:off x="1047750" y="5314950"/>
            <a:ext cx="10096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875" b="1" i="0">
                <a:solidFill>
                  <a:srgbClr val="0B633A"/>
                </a:solidFill>
              </a:defRPr>
            </a:pPr>
            <a:r>
              <a:rPr sz="1875" b="1" i="0">
                <a:solidFill>
                  <a:srgbClr val="0B633A"/>
                </a:solidFill>
              </a:rPr>
              <a:t>The firstfruits guarantee the harvest that belongs to Him: those who belong to Christ.</a:t>
            </a:r>
          </a:p>
        </p:txBody>
      </p:sp>
      <p:sp>
        <p:nvSpPr>
          <p:cNvPr id="20" name="">
            <a:extLst xmlns:a="http://schemas.openxmlformats.org/drawingml/2006/main">
              <a:ext uri="{FF2B5EF4-FFF2-40B4-BE49-F238E27FC236}">
                <a16:creationId xmlns:a16="http://schemas.microsoft.com/office/drawing/2014/main" id="{80D645B0-FD61-4923-AF97-485472A15193}"/>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2D377BB-439B-4DF0-8D20-69CADA125287}"/>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7</a:t>
            </a:r>
          </a:p>
        </p:txBody>
      </p:sp>
      <p:sp>
        <p:nvSpPr>
          <p:cNvPr id="22" name="">
            <a:extLst xmlns:a="http://schemas.openxmlformats.org/drawingml/2006/main">
              <a:ext uri="{FF2B5EF4-FFF2-40B4-BE49-F238E27FC236}">
                <a16:creationId xmlns:a16="http://schemas.microsoft.com/office/drawing/2014/main" id="{90FA0566-FD4F-48E7-A188-2C1F3ADB0B25}"/>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10</a:t>
            </a:r>
          </a:p>
        </p:txBody>
      </p:sp>
    </p:spTree>
    <p:extLst>
      <p:ext uri="{BB962C8B-B14F-4D97-AF65-F5344CB8AC3E}">
        <p14:creationId xmlns:p14="http://schemas.microsoft.com/office/powerpoint/2010/main" val="474372380"/>
      </p:ext>
    </p:extLst>
  </p:cSld>
</p:sld>
</file>

<file path=ppt/slides/slide11.xml><?xml version="1.0" encoding="utf-8"?>
<p:sld xmlns:p="http://schemas.openxmlformats.org/presentationml/2006/main">
  <p:cSld>
    <p:bg>
      <p:bgPr>
        <a:solidFill xmlns:a="http://schemas.openxmlformats.org/drawingml/2006/main">
          <a:srgbClr val="061B46"/>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2697549b45ce4bf8"/>
          <a:srcRect xmlns:a="http://schemas.openxmlformats.org/drawingml/2006/main" l="0" t="34" r="0" b="34"/>
          <a:stretch xmlns:a="http://schemas.openxmlformats.org/drawingml/2006/main">
            <a:fillRect l="0" t="0" r="0" b="0"/>
          </a:stretch>
        </p:blipFill>
        <p:spPr>
          <a:xfrm xmlns:a="http://schemas.openxmlformats.org/drawingml/2006/main">
            <a:off x="6419850" y="1066800"/>
            <a:ext cx="5219700" cy="439102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23FD75B-1188-4DDC-9E6F-44DC3ABB58D9}"/>
              </a:ext>
            </a:extLst>
          </p:cNvPr>
          <p:cNvSpPr>
            <a:spLocks xmlns:a="http://schemas.openxmlformats.org/drawingml/2006/main" noGrp="1"/>
          </p:cNvSpPr>
          <p:nvPr/>
        </p:nvSpPr>
        <p:spPr>
          <a:xfrm xmlns:a="http://schemas.openxmlformats.org/drawingml/2006/main">
            <a:off x="6305550" y="952500"/>
            <a:ext cx="5448300" cy="4619625"/>
          </a:xfrm>
          <a:prstGeom xmlns:a="http://schemas.openxmlformats.org/drawingml/2006/main" prst="roundRect">
            <a:avLst>
              <a:gd name="adj" fmla="val 1649"/>
            </a:avLst>
          </a:prstGeom>
          <a:noFill xmlns:a="http://schemas.openxmlformats.org/drawingml/2006/main"/>
          <a:ln xmlns:a="http://schemas.openxmlformats.org/drawingml/2006/main" w="28575">
            <a:solidFill>
              <a:srgbClr val="E9AA2F"/>
            </a:solidFill>
            <a:prstDash val="solid"/>
          </a:ln>
        </p:spPr>
      </p:sp>
      <p:sp>
        <p:nvSpPr>
          <p:cNvPr id="3" name="">
            <a:extLst xmlns:a="http://schemas.openxmlformats.org/drawingml/2006/main">
              <a:ext uri="{FF2B5EF4-FFF2-40B4-BE49-F238E27FC236}">
                <a16:creationId xmlns:a16="http://schemas.microsoft.com/office/drawing/2014/main" id="{3EE34D50-83E1-4763-9EA0-D726969C39E4}"/>
              </a:ext>
            </a:extLst>
          </p:cNvPr>
          <p:cNvSpPr>
            <a:spLocks xmlns:a="http://schemas.openxmlformats.org/drawingml/2006/main" noGrp="1"/>
          </p:cNvSpPr>
          <p:nvPr/>
        </p:nvSpPr>
        <p:spPr>
          <a:xfrm xmlns:a="http://schemas.openxmlformats.org/drawingml/2006/main">
            <a:off x="647700" y="590550"/>
            <a:ext cx="304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1" i="0">
                <a:solidFill>
                  <a:srgbClr val="E9AA2F"/>
                </a:solidFill>
              </a:defRPr>
            </a:pPr>
            <a:r>
              <a:rPr sz="1350" b="1" i="0">
                <a:solidFill>
                  <a:srgbClr val="E9AA2F"/>
                </a:solidFill>
              </a:rPr>
              <a:t>REVELATION 1:17-18</a:t>
            </a:r>
          </a:p>
        </p:txBody>
      </p:sp>
      <p:sp>
        <p:nvSpPr>
          <p:cNvPr id="4" name="">
            <a:extLst xmlns:a="http://schemas.openxmlformats.org/drawingml/2006/main">
              <a:ext uri="{FF2B5EF4-FFF2-40B4-BE49-F238E27FC236}">
                <a16:creationId xmlns:a16="http://schemas.microsoft.com/office/drawing/2014/main" id="{B9883E70-BFAF-42D3-8623-FCF22228FE17}"/>
              </a:ext>
            </a:extLst>
          </p:cNvPr>
          <p:cNvSpPr>
            <a:spLocks xmlns:a="http://schemas.openxmlformats.org/drawingml/2006/main" noGrp="1"/>
          </p:cNvSpPr>
          <p:nvPr/>
        </p:nvSpPr>
        <p:spPr>
          <a:xfrm xmlns:a="http://schemas.openxmlformats.org/drawingml/2006/main">
            <a:off x="628650" y="1066800"/>
            <a:ext cx="5238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450" b="1" i="0">
                <a:solidFill>
                  <a:srgbClr val="FFFFFF"/>
                </a:solidFill>
              </a:defRPr>
            </a:pPr>
            <a:r>
              <a:rPr sz="3450" b="1" i="0">
                <a:solidFill>
                  <a:srgbClr val="FFFFFF"/>
                </a:solidFill>
              </a:rPr>
              <a:t>A living Saviour gives life.</a:t>
            </a:r>
          </a:p>
        </p:txBody>
      </p:sp>
      <p:sp>
        <p:nvSpPr>
          <p:cNvPr id="5" name="">
            <a:extLst xmlns:a="http://schemas.openxmlformats.org/drawingml/2006/main">
              <a:ext uri="{FF2B5EF4-FFF2-40B4-BE49-F238E27FC236}">
                <a16:creationId xmlns:a16="http://schemas.microsoft.com/office/drawing/2014/main" id="{0058DC70-C9C4-466E-840A-0A3FA9EA58D9}"/>
              </a:ext>
            </a:extLst>
          </p:cNvPr>
          <p:cNvSpPr>
            <a:spLocks xmlns:a="http://schemas.openxmlformats.org/drawingml/2006/main" noGrp="1"/>
          </p:cNvSpPr>
          <p:nvPr/>
        </p:nvSpPr>
        <p:spPr>
          <a:xfrm xmlns:a="http://schemas.openxmlformats.org/drawingml/2006/main">
            <a:off x="666750" y="2381250"/>
            <a:ext cx="2476500" cy="57150"/>
          </a:xfrm>
          <a:prstGeom xmlns:a="http://schemas.openxmlformats.org/drawingml/2006/main" prst="rect">
            <a:avLst/>
          </a:prstGeom>
          <a:solidFill xmlns:a="http://schemas.openxmlformats.org/drawingml/2006/main">
            <a:srgbClr val="E9AA2F"/>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3CAC674-731D-4364-88AF-E0F98CB8AB94}"/>
              </a:ext>
            </a:extLst>
          </p:cNvPr>
          <p:cNvSpPr>
            <a:spLocks xmlns:a="http://schemas.openxmlformats.org/drawingml/2006/main" noGrp="1"/>
          </p:cNvSpPr>
          <p:nvPr/>
        </p:nvSpPr>
        <p:spPr>
          <a:xfrm xmlns:a="http://schemas.openxmlformats.org/drawingml/2006/main">
            <a:off x="628650" y="2819400"/>
            <a:ext cx="5238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i="0">
                <a:solidFill>
                  <a:srgbClr val="FAF4E6"/>
                </a:solidFill>
              </a:defRPr>
            </a:pPr>
            <a:r>
              <a:rPr sz="2100" b="1" i="0">
                <a:solidFill>
                  <a:srgbClr val="FAF4E6"/>
                </a:solidFill>
              </a:rPr>
              <a:t>Salvation is not a benefit left behind by a dead hero.</a:t>
            </a:r>
          </a:p>
        </p:txBody>
      </p:sp>
      <p:sp>
        <p:nvSpPr>
          <p:cNvPr id="7" name="">
            <a:extLst xmlns:a="http://schemas.openxmlformats.org/drawingml/2006/main">
              <a:ext uri="{FF2B5EF4-FFF2-40B4-BE49-F238E27FC236}">
                <a16:creationId xmlns:a16="http://schemas.microsoft.com/office/drawing/2014/main" id="{772F0F26-5939-4A01-ABDA-46AD94EF1303}"/>
              </a:ext>
            </a:extLst>
          </p:cNvPr>
          <p:cNvSpPr>
            <a:spLocks xmlns:a="http://schemas.openxmlformats.org/drawingml/2006/main" noGrp="1"/>
          </p:cNvSpPr>
          <p:nvPr/>
        </p:nvSpPr>
        <p:spPr>
          <a:xfrm xmlns:a="http://schemas.openxmlformats.org/drawingml/2006/main">
            <a:off x="628650" y="4019550"/>
            <a:ext cx="52387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0" i="0">
                <a:solidFill>
                  <a:srgbClr val="F7D989"/>
                </a:solidFill>
              </a:defRPr>
            </a:pPr>
            <a:r>
              <a:rPr sz="2025" b="0" i="0">
                <a:solidFill>
                  <a:srgbClr val="F7D989"/>
                </a:solidFill>
              </a:rPr>
              <a:t>The risen Christ Himself is the believer's life—its source, pattern, and promise.</a:t>
            </a:r>
          </a:p>
        </p:txBody>
      </p:sp>
      <p:sp>
        <p:nvSpPr>
          <p:cNvPr id="8" name="">
            <a:extLst xmlns:a="http://schemas.openxmlformats.org/drawingml/2006/main">
              <a:ext uri="{FF2B5EF4-FFF2-40B4-BE49-F238E27FC236}">
                <a16:creationId xmlns:a16="http://schemas.microsoft.com/office/drawing/2014/main" id="{3F841C54-3EAD-440F-8395-6876058F5E0F}"/>
              </a:ext>
            </a:extLst>
          </p:cNvPr>
          <p:cNvSpPr>
            <a:spLocks xmlns:a="http://schemas.openxmlformats.org/drawingml/2006/main" noGrp="1"/>
          </p:cNvSpPr>
          <p:nvPr/>
        </p:nvSpPr>
        <p:spPr>
          <a:xfrm xmlns:a="http://schemas.openxmlformats.org/drawingml/2006/main">
            <a:off x="628650" y="5543550"/>
            <a:ext cx="5238750" cy="476250"/>
          </a:xfrm>
          <a:prstGeom xmlns:a="http://schemas.openxmlformats.org/drawingml/2006/main" prst="roundRect">
            <a:avLst>
              <a:gd name="adj" fmla="val 16000"/>
            </a:avLst>
          </a:prstGeom>
          <a:solidFill xmlns:a="http://schemas.openxmlformats.org/drawingml/2006/main">
            <a:srgbClr val="0B633A">
              <a:alpha val="76000"/>
            </a:srgbClr>
          </a:solidFill>
          <a:ln xmlns:a="http://schemas.openxmlformats.org/drawingml/2006/main" w="19050">
            <a:solidFill>
              <a:srgbClr val="E9AA2F"/>
            </a:solidFill>
            <a:prstDash val="solid"/>
          </a:ln>
        </p:spPr>
        <p:txBody>
          <a:bodyPr xmlns:a="http://schemas.openxmlformats.org/drawingml/2006/main" anchor="ctr"/>
          <a:lstStyle xmlns:a="http://schemas.openxmlformats.org/drawingml/2006/main"/>
          <a:p xmlns:a="http://schemas.openxmlformats.org/drawingml/2006/main">
            <a:pPr algn="ctr">
              <a:defRPr sz="1575" b="1" i="0">
                <a:solidFill>
                  <a:srgbClr val="FFFFFF"/>
                </a:solidFill>
              </a:defRPr>
            </a:pPr>
            <a:r>
              <a:rPr sz="1575" b="1" i="0">
                <a:solidFill>
                  <a:srgbClr val="FFFFFF"/>
                </a:solidFill>
              </a:rPr>
              <a:t>PRESENT UNION • FUTURE BODY</a:t>
            </a:r>
          </a:p>
        </p:txBody>
      </p:sp>
      <p:sp>
        <p:nvSpPr>
          <p:cNvPr id="9" name="">
            <a:extLst xmlns:a="http://schemas.openxmlformats.org/drawingml/2006/main">
              <a:ext uri="{FF2B5EF4-FFF2-40B4-BE49-F238E27FC236}">
                <a16:creationId xmlns:a16="http://schemas.microsoft.com/office/drawing/2014/main" id="{2AA1105D-801B-43DA-9176-E4D5A125DED0}"/>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28B841A-2048-44AB-B9EC-90BCB68615EC}"/>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7</a:t>
            </a:r>
          </a:p>
        </p:txBody>
      </p:sp>
      <p:sp>
        <p:nvSpPr>
          <p:cNvPr id="11" name="">
            <a:extLst xmlns:a="http://schemas.openxmlformats.org/drawingml/2006/main">
              <a:ext uri="{FF2B5EF4-FFF2-40B4-BE49-F238E27FC236}">
                <a16:creationId xmlns:a16="http://schemas.microsoft.com/office/drawing/2014/main" id="{7D876446-121C-4435-99F1-365C793B4FDA}"/>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11</a:t>
            </a:r>
          </a:p>
        </p:txBody>
      </p:sp>
    </p:spTree>
    <p:extLst>
      <p:ext uri="{BB962C8B-B14F-4D97-AF65-F5344CB8AC3E}">
        <p14:creationId xmlns:p14="http://schemas.microsoft.com/office/powerpoint/2010/main" val="1922758200"/>
      </p:ext>
    </p:extLst>
  </p:cSld>
</p:sld>
</file>

<file path=ppt/slides/slide12.xml><?xml version="1.0" encoding="utf-8"?>
<p:sld xmlns:p="http://schemas.openxmlformats.org/presentationml/2006/main">
  <p:cSld>
    <p:bg>
      <p:bgPr>
        <a:solidFill xmlns:a="http://schemas.openxmlformats.org/drawingml/2006/main">
          <a:srgbClr val="FAF4E6"/>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A16E3EFD-CD05-43DA-8406-CB0BBFA051B0}"/>
              </a:ext>
            </a:extLst>
          </p:cNvPr>
          <p:cNvSpPr>
            <a:spLocks xmlns:a="http://schemas.openxmlformats.org/drawingml/2006/main" noGrp="1"/>
          </p:cNvSpPr>
          <p:nvPr/>
        </p:nvSpPr>
        <p:spPr>
          <a:xfrm xmlns:a="http://schemas.openxmlformats.org/drawingml/2006/main">
            <a:off x="552450" y="32385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i="0">
                <a:solidFill>
                  <a:srgbClr val="061B46"/>
                </a:solidFill>
              </a:defRPr>
            </a:pPr>
            <a:r>
              <a:rPr sz="1275" b="1" i="0">
                <a:solidFill>
                  <a:srgbClr val="061B46"/>
                </a:solidFill>
              </a:rPr>
              <a:t>1 CORINTHIANS 15:12-28</a:t>
            </a:r>
          </a:p>
        </p:txBody>
      </p:sp>
      <p:sp>
        <p:nvSpPr>
          <p:cNvPr id="2" name="">
            <a:extLst xmlns:a="http://schemas.openxmlformats.org/drawingml/2006/main">
              <a:ext uri="{FF2B5EF4-FFF2-40B4-BE49-F238E27FC236}">
                <a16:creationId xmlns:a16="http://schemas.microsoft.com/office/drawing/2014/main" id="{EB65B381-0A62-4816-BCAA-F8D60F5C36B4}"/>
              </a:ext>
            </a:extLst>
          </p:cNvPr>
          <p:cNvSpPr>
            <a:spLocks xmlns:a="http://schemas.openxmlformats.org/drawingml/2006/main" noGrp="1"/>
          </p:cNvSpPr>
          <p:nvPr/>
        </p:nvSpPr>
        <p:spPr>
          <a:xfrm xmlns:a="http://schemas.openxmlformats.org/drawingml/2006/main">
            <a:off x="533400" y="66675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225" b="1" i="0">
                <a:solidFill>
                  <a:srgbClr val="0B1735"/>
                </a:solidFill>
              </a:defRPr>
            </a:pPr>
            <a:r>
              <a:rPr sz="3225" b="1" i="0">
                <a:solidFill>
                  <a:srgbClr val="0B1735"/>
                </a:solidFill>
              </a:rPr>
              <a:t>Everything changes if Christ is risen.</a:t>
            </a:r>
          </a:p>
        </p:txBody>
      </p:sp>
      <p:sp>
        <p:nvSpPr>
          <p:cNvPr id="3" name="">
            <a:extLst xmlns:a="http://schemas.openxmlformats.org/drawingml/2006/main">
              <a:ext uri="{FF2B5EF4-FFF2-40B4-BE49-F238E27FC236}">
                <a16:creationId xmlns:a16="http://schemas.microsoft.com/office/drawing/2014/main" id="{03DB5284-E154-4830-864E-8B92A9200F41}"/>
              </a:ext>
            </a:extLst>
          </p:cNvPr>
          <p:cNvSpPr>
            <a:spLocks xmlns:a="http://schemas.openxmlformats.org/drawingml/2006/main" noGrp="1"/>
          </p:cNvSpPr>
          <p:nvPr/>
        </p:nvSpPr>
        <p:spPr>
          <a:xfrm xmlns:a="http://schemas.openxmlformats.org/drawingml/2006/main">
            <a:off x="552450" y="1581150"/>
            <a:ext cx="5334000" cy="3790950"/>
          </a:xfrm>
          <a:prstGeom xmlns:a="http://schemas.openxmlformats.org/drawingml/2006/main" prst="roundRect">
            <a:avLst>
              <a:gd name="adj" fmla="val 2010"/>
            </a:avLst>
          </a:prstGeom>
          <a:solidFill xmlns:a="http://schemas.openxmlformats.org/drawingml/2006/main">
            <a:srgbClr val="FFFFFF"/>
          </a:solidFill>
          <a:ln xmlns:a="http://schemas.openxmlformats.org/drawingml/2006/main" w="38100">
            <a:solidFill>
              <a:srgbClr val="B43B31"/>
            </a:solidFill>
            <a:prstDash val="solid"/>
          </a:ln>
        </p:spPr>
      </p:sp>
      <p:sp>
        <p:nvSpPr>
          <p:cNvPr id="4" name="">
            <a:extLst xmlns:a="http://schemas.openxmlformats.org/drawingml/2006/main">
              <a:ext uri="{FF2B5EF4-FFF2-40B4-BE49-F238E27FC236}">
                <a16:creationId xmlns:a16="http://schemas.microsoft.com/office/drawing/2014/main" id="{1D2C99D9-A84A-4AD9-B2D9-37D4BDA87BD7}"/>
              </a:ext>
            </a:extLst>
          </p:cNvPr>
          <p:cNvSpPr>
            <a:spLocks xmlns:a="http://schemas.openxmlformats.org/drawingml/2006/main" noGrp="1"/>
          </p:cNvSpPr>
          <p:nvPr/>
        </p:nvSpPr>
        <p:spPr>
          <a:xfrm xmlns:a="http://schemas.openxmlformats.org/drawingml/2006/main">
            <a:off x="876300" y="1847850"/>
            <a:ext cx="46863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800" b="1" i="0">
                <a:solidFill>
                  <a:srgbClr val="B43B31"/>
                </a:solidFill>
              </a:defRPr>
            </a:pPr>
            <a:r>
              <a:rPr sz="1800" b="1" i="0">
                <a:solidFill>
                  <a:srgbClr val="B43B31"/>
                </a:solidFill>
              </a:rPr>
              <a:t>IF CHRIST WERE NOT RISEN</a:t>
            </a:r>
          </a:p>
        </p:txBody>
      </p:sp>
      <p:sp>
        <p:nvSpPr>
          <p:cNvPr id="5" name="">
            <a:extLst xmlns:a="http://schemas.openxmlformats.org/drawingml/2006/main">
              <a:ext uri="{FF2B5EF4-FFF2-40B4-BE49-F238E27FC236}">
                <a16:creationId xmlns:a16="http://schemas.microsoft.com/office/drawing/2014/main" id="{B843F12D-DECF-413B-B543-E3EB7148EE8D}"/>
              </a:ext>
            </a:extLst>
          </p:cNvPr>
          <p:cNvSpPr>
            <a:spLocks xmlns:a="http://schemas.openxmlformats.org/drawingml/2006/main" noGrp="1"/>
          </p:cNvSpPr>
          <p:nvPr/>
        </p:nvSpPr>
        <p:spPr>
          <a:xfrm xmlns:a="http://schemas.openxmlformats.org/drawingml/2006/main">
            <a:off x="1066800" y="2457450"/>
            <a:ext cx="4305300" cy="38100"/>
          </a:xfrm>
          <a:prstGeom xmlns:a="http://schemas.openxmlformats.org/drawingml/2006/main" prst="rect">
            <a:avLst/>
          </a:prstGeom>
          <a:solidFill xmlns:a="http://schemas.openxmlformats.org/drawingml/2006/main">
            <a:srgbClr val="B43B31"/>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EA365F5-6D32-4F7F-A6CD-77613CE8C483}"/>
              </a:ext>
            </a:extLst>
          </p:cNvPr>
          <p:cNvSpPr>
            <a:spLocks xmlns:a="http://schemas.openxmlformats.org/drawingml/2006/main" noGrp="1"/>
          </p:cNvSpPr>
          <p:nvPr/>
        </p:nvSpPr>
        <p:spPr>
          <a:xfrm xmlns:a="http://schemas.openxmlformats.org/drawingml/2006/main">
            <a:off x="1104900" y="2724150"/>
            <a:ext cx="3238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i="0">
                <a:solidFill>
                  <a:srgbClr val="B43B31"/>
                </a:solidFill>
              </a:defRPr>
            </a:pPr>
            <a:r>
              <a:rPr sz="2100" b="1" i="0">
                <a:solidFill>
                  <a:srgbClr val="B43B31"/>
                </a:solidFill>
              </a:rPr>
              <a:t>•</a:t>
            </a:r>
          </a:p>
        </p:txBody>
      </p:sp>
      <p:sp>
        <p:nvSpPr>
          <p:cNvPr id="7" name="">
            <a:extLst xmlns:a="http://schemas.openxmlformats.org/drawingml/2006/main">
              <a:ext uri="{FF2B5EF4-FFF2-40B4-BE49-F238E27FC236}">
                <a16:creationId xmlns:a16="http://schemas.microsoft.com/office/drawing/2014/main" id="{6F66C032-254D-4441-AF45-E35C73BE1DD8}"/>
              </a:ext>
            </a:extLst>
          </p:cNvPr>
          <p:cNvSpPr>
            <a:spLocks xmlns:a="http://schemas.openxmlformats.org/drawingml/2006/main" noGrp="1"/>
          </p:cNvSpPr>
          <p:nvPr/>
        </p:nvSpPr>
        <p:spPr>
          <a:xfrm xmlns:a="http://schemas.openxmlformats.org/drawingml/2006/main">
            <a:off x="1485900" y="2724150"/>
            <a:ext cx="3905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i="0">
                <a:solidFill>
                  <a:srgbClr val="0B1735"/>
                </a:solidFill>
              </a:defRPr>
            </a:pPr>
            <a:r>
              <a:rPr sz="1650" b="1" i="0">
                <a:solidFill>
                  <a:srgbClr val="0B1735"/>
                </a:solidFill>
              </a:rPr>
              <a:t>Preaching would be vain</a:t>
            </a:r>
          </a:p>
        </p:txBody>
      </p:sp>
      <p:sp>
        <p:nvSpPr>
          <p:cNvPr id="8" name="">
            <a:extLst xmlns:a="http://schemas.openxmlformats.org/drawingml/2006/main">
              <a:ext uri="{FF2B5EF4-FFF2-40B4-BE49-F238E27FC236}">
                <a16:creationId xmlns:a16="http://schemas.microsoft.com/office/drawing/2014/main" id="{B3414776-B7B9-435E-86D3-4BB6B5FFCAAD}"/>
              </a:ext>
            </a:extLst>
          </p:cNvPr>
          <p:cNvSpPr>
            <a:spLocks xmlns:a="http://schemas.openxmlformats.org/drawingml/2006/main" noGrp="1"/>
          </p:cNvSpPr>
          <p:nvPr/>
        </p:nvSpPr>
        <p:spPr>
          <a:xfrm xmlns:a="http://schemas.openxmlformats.org/drawingml/2006/main">
            <a:off x="1104900" y="3314700"/>
            <a:ext cx="3238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i="0">
                <a:solidFill>
                  <a:srgbClr val="B43B31"/>
                </a:solidFill>
              </a:defRPr>
            </a:pPr>
            <a:r>
              <a:rPr sz="2100" b="1" i="0">
                <a:solidFill>
                  <a:srgbClr val="B43B31"/>
                </a:solidFill>
              </a:rPr>
              <a:t>•</a:t>
            </a:r>
          </a:p>
        </p:txBody>
      </p:sp>
      <p:sp>
        <p:nvSpPr>
          <p:cNvPr id="9" name="">
            <a:extLst xmlns:a="http://schemas.openxmlformats.org/drawingml/2006/main">
              <a:ext uri="{FF2B5EF4-FFF2-40B4-BE49-F238E27FC236}">
                <a16:creationId xmlns:a16="http://schemas.microsoft.com/office/drawing/2014/main" id="{2EF7CE1F-C4AC-42F2-BC7E-ABC5D9BF8BC2}"/>
              </a:ext>
            </a:extLst>
          </p:cNvPr>
          <p:cNvSpPr>
            <a:spLocks xmlns:a="http://schemas.openxmlformats.org/drawingml/2006/main" noGrp="1"/>
          </p:cNvSpPr>
          <p:nvPr/>
        </p:nvSpPr>
        <p:spPr>
          <a:xfrm xmlns:a="http://schemas.openxmlformats.org/drawingml/2006/main">
            <a:off x="1485900" y="3314700"/>
            <a:ext cx="3905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i="0">
                <a:solidFill>
                  <a:srgbClr val="0B1735"/>
                </a:solidFill>
              </a:defRPr>
            </a:pPr>
            <a:r>
              <a:rPr sz="1650" b="1" i="0">
                <a:solidFill>
                  <a:srgbClr val="0B1735"/>
                </a:solidFill>
              </a:rPr>
              <a:t>Faith would be vain</a:t>
            </a:r>
          </a:p>
        </p:txBody>
      </p:sp>
      <p:sp>
        <p:nvSpPr>
          <p:cNvPr id="10" name="">
            <a:extLst xmlns:a="http://schemas.openxmlformats.org/drawingml/2006/main">
              <a:ext uri="{FF2B5EF4-FFF2-40B4-BE49-F238E27FC236}">
                <a16:creationId xmlns:a16="http://schemas.microsoft.com/office/drawing/2014/main" id="{45D96F05-AD9E-4860-AE6D-5C3B68952930}"/>
              </a:ext>
            </a:extLst>
          </p:cNvPr>
          <p:cNvSpPr>
            <a:spLocks xmlns:a="http://schemas.openxmlformats.org/drawingml/2006/main" noGrp="1"/>
          </p:cNvSpPr>
          <p:nvPr/>
        </p:nvSpPr>
        <p:spPr>
          <a:xfrm xmlns:a="http://schemas.openxmlformats.org/drawingml/2006/main">
            <a:off x="1104900" y="3905250"/>
            <a:ext cx="3238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i="0">
                <a:solidFill>
                  <a:srgbClr val="B43B31"/>
                </a:solidFill>
              </a:defRPr>
            </a:pPr>
            <a:r>
              <a:rPr sz="2100" b="1" i="0">
                <a:solidFill>
                  <a:srgbClr val="B43B31"/>
                </a:solidFill>
              </a:rPr>
              <a:t>•</a:t>
            </a:r>
          </a:p>
        </p:txBody>
      </p:sp>
      <p:sp>
        <p:nvSpPr>
          <p:cNvPr id="11" name="">
            <a:extLst xmlns:a="http://schemas.openxmlformats.org/drawingml/2006/main">
              <a:ext uri="{FF2B5EF4-FFF2-40B4-BE49-F238E27FC236}">
                <a16:creationId xmlns:a16="http://schemas.microsoft.com/office/drawing/2014/main" id="{A44A19D7-3BAF-464E-91F9-9A8BA39936DE}"/>
              </a:ext>
            </a:extLst>
          </p:cNvPr>
          <p:cNvSpPr>
            <a:spLocks xmlns:a="http://schemas.openxmlformats.org/drawingml/2006/main" noGrp="1"/>
          </p:cNvSpPr>
          <p:nvPr/>
        </p:nvSpPr>
        <p:spPr>
          <a:xfrm xmlns:a="http://schemas.openxmlformats.org/drawingml/2006/main">
            <a:off x="1485900" y="3905250"/>
            <a:ext cx="3905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i="0">
                <a:solidFill>
                  <a:srgbClr val="0B1735"/>
                </a:solidFill>
              </a:defRPr>
            </a:pPr>
            <a:r>
              <a:rPr sz="1650" b="1" i="0">
                <a:solidFill>
                  <a:srgbClr val="0B1735"/>
                </a:solidFill>
              </a:rPr>
              <a:t>We would still be in our sins</a:t>
            </a:r>
          </a:p>
        </p:txBody>
      </p:sp>
      <p:sp>
        <p:nvSpPr>
          <p:cNvPr id="12" name="">
            <a:extLst xmlns:a="http://schemas.openxmlformats.org/drawingml/2006/main">
              <a:ext uri="{FF2B5EF4-FFF2-40B4-BE49-F238E27FC236}">
                <a16:creationId xmlns:a16="http://schemas.microsoft.com/office/drawing/2014/main" id="{A342BB9A-A26C-43FD-B8A0-87CD4A9DED23}"/>
              </a:ext>
            </a:extLst>
          </p:cNvPr>
          <p:cNvSpPr>
            <a:spLocks xmlns:a="http://schemas.openxmlformats.org/drawingml/2006/main" noGrp="1"/>
          </p:cNvSpPr>
          <p:nvPr/>
        </p:nvSpPr>
        <p:spPr>
          <a:xfrm xmlns:a="http://schemas.openxmlformats.org/drawingml/2006/main">
            <a:off x="1104900" y="4495800"/>
            <a:ext cx="3238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i="0">
                <a:solidFill>
                  <a:srgbClr val="B43B31"/>
                </a:solidFill>
              </a:defRPr>
            </a:pPr>
            <a:r>
              <a:rPr sz="2100" b="1" i="0">
                <a:solidFill>
                  <a:srgbClr val="B43B31"/>
                </a:solidFill>
              </a:rPr>
              <a:t>•</a:t>
            </a:r>
          </a:p>
        </p:txBody>
      </p:sp>
      <p:sp>
        <p:nvSpPr>
          <p:cNvPr id="13" name="">
            <a:extLst xmlns:a="http://schemas.openxmlformats.org/drawingml/2006/main">
              <a:ext uri="{FF2B5EF4-FFF2-40B4-BE49-F238E27FC236}">
                <a16:creationId xmlns:a16="http://schemas.microsoft.com/office/drawing/2014/main" id="{099B6CFC-C7D6-48B3-8B44-8C6C8039B127}"/>
              </a:ext>
            </a:extLst>
          </p:cNvPr>
          <p:cNvSpPr>
            <a:spLocks xmlns:a="http://schemas.openxmlformats.org/drawingml/2006/main" noGrp="1"/>
          </p:cNvSpPr>
          <p:nvPr/>
        </p:nvSpPr>
        <p:spPr>
          <a:xfrm xmlns:a="http://schemas.openxmlformats.org/drawingml/2006/main">
            <a:off x="1485900" y="4495800"/>
            <a:ext cx="3905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i="0">
                <a:solidFill>
                  <a:srgbClr val="0B1735"/>
                </a:solidFill>
              </a:defRPr>
            </a:pPr>
            <a:r>
              <a:rPr sz="1650" b="1" i="0">
                <a:solidFill>
                  <a:srgbClr val="0B1735"/>
                </a:solidFill>
              </a:rPr>
              <a:t>There would be no life in Christ to share</a:t>
            </a:r>
          </a:p>
        </p:txBody>
      </p:sp>
      <p:sp>
        <p:nvSpPr>
          <p:cNvPr id="14" name="">
            <a:extLst xmlns:a="http://schemas.openxmlformats.org/drawingml/2006/main">
              <a:ext uri="{FF2B5EF4-FFF2-40B4-BE49-F238E27FC236}">
                <a16:creationId xmlns:a16="http://schemas.microsoft.com/office/drawing/2014/main" id="{631D7D64-3F02-4A50-9207-C5C27740D1FE}"/>
              </a:ext>
            </a:extLst>
          </p:cNvPr>
          <p:cNvSpPr>
            <a:spLocks xmlns:a="http://schemas.openxmlformats.org/drawingml/2006/main" noGrp="1"/>
          </p:cNvSpPr>
          <p:nvPr/>
        </p:nvSpPr>
        <p:spPr>
          <a:xfrm xmlns:a="http://schemas.openxmlformats.org/drawingml/2006/main">
            <a:off x="6286500" y="1581150"/>
            <a:ext cx="5334000" cy="3790950"/>
          </a:xfrm>
          <a:prstGeom xmlns:a="http://schemas.openxmlformats.org/drawingml/2006/main" prst="roundRect">
            <a:avLst>
              <a:gd name="adj" fmla="val 2010"/>
            </a:avLst>
          </a:prstGeom>
          <a:solidFill xmlns:a="http://schemas.openxmlformats.org/drawingml/2006/main">
            <a:srgbClr val="FFFFFF"/>
          </a:solidFill>
          <a:ln xmlns:a="http://schemas.openxmlformats.org/drawingml/2006/main" w="38100">
            <a:solidFill>
              <a:srgbClr val="0B633A"/>
            </a:solidFill>
            <a:prstDash val="solid"/>
          </a:ln>
        </p:spPr>
      </p:sp>
      <p:sp>
        <p:nvSpPr>
          <p:cNvPr id="15" name="">
            <a:extLst xmlns:a="http://schemas.openxmlformats.org/drawingml/2006/main">
              <a:ext uri="{FF2B5EF4-FFF2-40B4-BE49-F238E27FC236}">
                <a16:creationId xmlns:a16="http://schemas.microsoft.com/office/drawing/2014/main" id="{096E82F0-9AAF-40CF-8F92-688DE00D0BA4}"/>
              </a:ext>
            </a:extLst>
          </p:cNvPr>
          <p:cNvSpPr>
            <a:spLocks xmlns:a="http://schemas.openxmlformats.org/drawingml/2006/main" noGrp="1"/>
          </p:cNvSpPr>
          <p:nvPr/>
        </p:nvSpPr>
        <p:spPr>
          <a:xfrm xmlns:a="http://schemas.openxmlformats.org/drawingml/2006/main">
            <a:off x="6610350" y="1847850"/>
            <a:ext cx="46863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800" b="1" i="0">
                <a:solidFill>
                  <a:srgbClr val="0B633A"/>
                </a:solidFill>
              </a:defRPr>
            </a:pPr>
            <a:r>
              <a:rPr sz="1800" b="1" i="0">
                <a:solidFill>
                  <a:srgbClr val="0B633A"/>
                </a:solidFill>
              </a:rPr>
              <a:t>BECAUSE CHRIST IS RISEN</a:t>
            </a:r>
          </a:p>
        </p:txBody>
      </p:sp>
      <p:sp>
        <p:nvSpPr>
          <p:cNvPr id="16" name="">
            <a:extLst xmlns:a="http://schemas.openxmlformats.org/drawingml/2006/main">
              <a:ext uri="{FF2B5EF4-FFF2-40B4-BE49-F238E27FC236}">
                <a16:creationId xmlns:a16="http://schemas.microsoft.com/office/drawing/2014/main" id="{517A6211-4B60-419E-84C6-A669B9D37FFB}"/>
              </a:ext>
            </a:extLst>
          </p:cNvPr>
          <p:cNvSpPr>
            <a:spLocks xmlns:a="http://schemas.openxmlformats.org/drawingml/2006/main" noGrp="1"/>
          </p:cNvSpPr>
          <p:nvPr/>
        </p:nvSpPr>
        <p:spPr>
          <a:xfrm xmlns:a="http://schemas.openxmlformats.org/drawingml/2006/main">
            <a:off x="6800850" y="2457450"/>
            <a:ext cx="4305300" cy="38100"/>
          </a:xfrm>
          <a:prstGeom xmlns:a="http://schemas.openxmlformats.org/drawingml/2006/main" prst="rect">
            <a:avLst/>
          </a:prstGeom>
          <a:solidFill xmlns:a="http://schemas.openxmlformats.org/drawingml/2006/main">
            <a:srgbClr val="0B633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BEE1E8B4-A133-405F-BBA8-47B6E86D5842}"/>
              </a:ext>
            </a:extLst>
          </p:cNvPr>
          <p:cNvSpPr>
            <a:spLocks xmlns:a="http://schemas.openxmlformats.org/drawingml/2006/main" noGrp="1"/>
          </p:cNvSpPr>
          <p:nvPr/>
        </p:nvSpPr>
        <p:spPr>
          <a:xfrm xmlns:a="http://schemas.openxmlformats.org/drawingml/2006/main">
            <a:off x="6838950" y="2724150"/>
            <a:ext cx="3238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i="0">
                <a:solidFill>
                  <a:srgbClr val="0B633A"/>
                </a:solidFill>
              </a:defRPr>
            </a:pPr>
            <a:r>
              <a:rPr sz="2100" b="1" i="0">
                <a:solidFill>
                  <a:srgbClr val="0B633A"/>
                </a:solidFill>
              </a:rPr>
              <a:t>•</a:t>
            </a:r>
          </a:p>
        </p:txBody>
      </p:sp>
      <p:sp>
        <p:nvSpPr>
          <p:cNvPr id="18" name="">
            <a:extLst xmlns:a="http://schemas.openxmlformats.org/drawingml/2006/main">
              <a:ext uri="{FF2B5EF4-FFF2-40B4-BE49-F238E27FC236}">
                <a16:creationId xmlns:a16="http://schemas.microsoft.com/office/drawing/2014/main" id="{34E3D9D9-BD38-48F2-8A21-28650EFA6B2D}"/>
              </a:ext>
            </a:extLst>
          </p:cNvPr>
          <p:cNvSpPr>
            <a:spLocks xmlns:a="http://schemas.openxmlformats.org/drawingml/2006/main" noGrp="1"/>
          </p:cNvSpPr>
          <p:nvPr/>
        </p:nvSpPr>
        <p:spPr>
          <a:xfrm xmlns:a="http://schemas.openxmlformats.org/drawingml/2006/main">
            <a:off x="7219950" y="2724150"/>
            <a:ext cx="3905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i="0">
                <a:solidFill>
                  <a:srgbClr val="0B1735"/>
                </a:solidFill>
              </a:defRPr>
            </a:pPr>
            <a:r>
              <a:rPr sz="1650" b="1" i="0">
                <a:solidFill>
                  <a:srgbClr val="0B1735"/>
                </a:solidFill>
              </a:rPr>
              <a:t>Faith rests upon a living Person</a:t>
            </a:r>
          </a:p>
        </p:txBody>
      </p:sp>
      <p:sp>
        <p:nvSpPr>
          <p:cNvPr id="19" name="">
            <a:extLst xmlns:a="http://schemas.openxmlformats.org/drawingml/2006/main">
              <a:ext uri="{FF2B5EF4-FFF2-40B4-BE49-F238E27FC236}">
                <a16:creationId xmlns:a16="http://schemas.microsoft.com/office/drawing/2014/main" id="{9064C0AF-B862-4D53-89CB-3EC667B70B29}"/>
              </a:ext>
            </a:extLst>
          </p:cNvPr>
          <p:cNvSpPr>
            <a:spLocks xmlns:a="http://schemas.openxmlformats.org/drawingml/2006/main" noGrp="1"/>
          </p:cNvSpPr>
          <p:nvPr/>
        </p:nvSpPr>
        <p:spPr>
          <a:xfrm xmlns:a="http://schemas.openxmlformats.org/drawingml/2006/main">
            <a:off x="6838950" y="3314700"/>
            <a:ext cx="3238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i="0">
                <a:solidFill>
                  <a:srgbClr val="0B633A"/>
                </a:solidFill>
              </a:defRPr>
            </a:pPr>
            <a:r>
              <a:rPr sz="2100" b="1" i="0">
                <a:solidFill>
                  <a:srgbClr val="0B633A"/>
                </a:solidFill>
              </a:rPr>
              <a:t>•</a:t>
            </a:r>
          </a:p>
        </p:txBody>
      </p:sp>
      <p:sp>
        <p:nvSpPr>
          <p:cNvPr id="20" name="">
            <a:extLst xmlns:a="http://schemas.openxmlformats.org/drawingml/2006/main">
              <a:ext uri="{FF2B5EF4-FFF2-40B4-BE49-F238E27FC236}">
                <a16:creationId xmlns:a16="http://schemas.microsoft.com/office/drawing/2014/main" id="{79309096-5D13-40B0-87C5-6CB176B39F3B}"/>
              </a:ext>
            </a:extLst>
          </p:cNvPr>
          <p:cNvSpPr>
            <a:spLocks xmlns:a="http://schemas.openxmlformats.org/drawingml/2006/main" noGrp="1"/>
          </p:cNvSpPr>
          <p:nvPr/>
        </p:nvSpPr>
        <p:spPr>
          <a:xfrm xmlns:a="http://schemas.openxmlformats.org/drawingml/2006/main">
            <a:off x="7219950" y="3314700"/>
            <a:ext cx="3905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i="0">
                <a:solidFill>
                  <a:srgbClr val="0B1735"/>
                </a:solidFill>
              </a:defRPr>
            </a:pPr>
            <a:r>
              <a:rPr sz="1650" b="1" i="0">
                <a:solidFill>
                  <a:srgbClr val="0B1735"/>
                </a:solidFill>
              </a:rPr>
              <a:t>His people share life in Him now</a:t>
            </a:r>
          </a:p>
        </p:txBody>
      </p:sp>
      <p:sp>
        <p:nvSpPr>
          <p:cNvPr id="21" name="">
            <a:extLst xmlns:a="http://schemas.openxmlformats.org/drawingml/2006/main">
              <a:ext uri="{FF2B5EF4-FFF2-40B4-BE49-F238E27FC236}">
                <a16:creationId xmlns:a16="http://schemas.microsoft.com/office/drawing/2014/main" id="{79CA31EA-DD61-4CA7-BB1D-CA8C96D046B2}"/>
              </a:ext>
            </a:extLst>
          </p:cNvPr>
          <p:cNvSpPr>
            <a:spLocks xmlns:a="http://schemas.openxmlformats.org/drawingml/2006/main" noGrp="1"/>
          </p:cNvSpPr>
          <p:nvPr/>
        </p:nvSpPr>
        <p:spPr>
          <a:xfrm xmlns:a="http://schemas.openxmlformats.org/drawingml/2006/main">
            <a:off x="6838950" y="3905250"/>
            <a:ext cx="3238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i="0">
                <a:solidFill>
                  <a:srgbClr val="0B633A"/>
                </a:solidFill>
              </a:defRPr>
            </a:pPr>
            <a:r>
              <a:rPr sz="2100" b="1" i="0">
                <a:solidFill>
                  <a:srgbClr val="0B633A"/>
                </a:solidFill>
              </a:rPr>
              <a:t>•</a:t>
            </a:r>
          </a:p>
        </p:txBody>
      </p:sp>
      <p:sp>
        <p:nvSpPr>
          <p:cNvPr id="22" name="">
            <a:extLst xmlns:a="http://schemas.openxmlformats.org/drawingml/2006/main">
              <a:ext uri="{FF2B5EF4-FFF2-40B4-BE49-F238E27FC236}">
                <a16:creationId xmlns:a16="http://schemas.microsoft.com/office/drawing/2014/main" id="{03227BA5-D1DF-42B6-B150-439D553329F8}"/>
              </a:ext>
            </a:extLst>
          </p:cNvPr>
          <p:cNvSpPr>
            <a:spLocks xmlns:a="http://schemas.openxmlformats.org/drawingml/2006/main" noGrp="1"/>
          </p:cNvSpPr>
          <p:nvPr/>
        </p:nvSpPr>
        <p:spPr>
          <a:xfrm xmlns:a="http://schemas.openxmlformats.org/drawingml/2006/main">
            <a:off x="7219950" y="3905250"/>
            <a:ext cx="3905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i="0">
                <a:solidFill>
                  <a:srgbClr val="0B1735"/>
                </a:solidFill>
              </a:defRPr>
            </a:pPr>
            <a:r>
              <a:rPr sz="1650" b="1" i="0">
                <a:solidFill>
                  <a:srgbClr val="0B1735"/>
                </a:solidFill>
              </a:rPr>
              <a:t>Their bodily future is promised</a:t>
            </a:r>
          </a:p>
        </p:txBody>
      </p:sp>
      <p:sp>
        <p:nvSpPr>
          <p:cNvPr id="23" name="">
            <a:extLst xmlns:a="http://schemas.openxmlformats.org/drawingml/2006/main">
              <a:ext uri="{FF2B5EF4-FFF2-40B4-BE49-F238E27FC236}">
                <a16:creationId xmlns:a16="http://schemas.microsoft.com/office/drawing/2014/main" id="{273ADAA8-F00E-43A7-90B1-17F7EB1EE8BE}"/>
              </a:ext>
            </a:extLst>
          </p:cNvPr>
          <p:cNvSpPr>
            <a:spLocks xmlns:a="http://schemas.openxmlformats.org/drawingml/2006/main" noGrp="1"/>
          </p:cNvSpPr>
          <p:nvPr/>
        </p:nvSpPr>
        <p:spPr>
          <a:xfrm xmlns:a="http://schemas.openxmlformats.org/drawingml/2006/main">
            <a:off x="6838950" y="4495800"/>
            <a:ext cx="3238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i="0">
                <a:solidFill>
                  <a:srgbClr val="0B633A"/>
                </a:solidFill>
              </a:defRPr>
            </a:pPr>
            <a:r>
              <a:rPr sz="2100" b="1" i="0">
                <a:solidFill>
                  <a:srgbClr val="0B633A"/>
                </a:solidFill>
              </a:rPr>
              <a:t>•</a:t>
            </a:r>
          </a:p>
        </p:txBody>
      </p:sp>
      <p:sp>
        <p:nvSpPr>
          <p:cNvPr id="24" name="">
            <a:extLst xmlns:a="http://schemas.openxmlformats.org/drawingml/2006/main">
              <a:ext uri="{FF2B5EF4-FFF2-40B4-BE49-F238E27FC236}">
                <a16:creationId xmlns:a16="http://schemas.microsoft.com/office/drawing/2014/main" id="{A056A138-5FA1-4F4B-83D9-2C27A9F44441}"/>
              </a:ext>
            </a:extLst>
          </p:cNvPr>
          <p:cNvSpPr>
            <a:spLocks xmlns:a="http://schemas.openxmlformats.org/drawingml/2006/main" noGrp="1"/>
          </p:cNvSpPr>
          <p:nvPr/>
        </p:nvSpPr>
        <p:spPr>
          <a:xfrm xmlns:a="http://schemas.openxmlformats.org/drawingml/2006/main">
            <a:off x="7219950" y="4495800"/>
            <a:ext cx="3905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i="0">
                <a:solidFill>
                  <a:srgbClr val="0B1735"/>
                </a:solidFill>
              </a:defRPr>
            </a:pPr>
            <a:r>
              <a:rPr sz="1650" b="1" i="0">
                <a:solidFill>
                  <a:srgbClr val="0B1735"/>
                </a:solidFill>
              </a:rPr>
              <a:t>Death cannot finally keep those in Christ</a:t>
            </a:r>
          </a:p>
        </p:txBody>
      </p:sp>
      <p:sp>
        <p:nvSpPr>
          <p:cNvPr id="25" name="">
            <a:extLst xmlns:a="http://schemas.openxmlformats.org/drawingml/2006/main">
              <a:ext uri="{FF2B5EF4-FFF2-40B4-BE49-F238E27FC236}">
                <a16:creationId xmlns:a16="http://schemas.microsoft.com/office/drawing/2014/main" id="{F686F8C3-AB93-4ADF-8092-D200D787CC96}"/>
              </a:ext>
            </a:extLst>
          </p:cNvPr>
          <p:cNvSpPr>
            <a:spLocks xmlns:a="http://schemas.openxmlformats.org/drawingml/2006/main" noGrp="1"/>
          </p:cNvSpPr>
          <p:nvPr/>
        </p:nvSpPr>
        <p:spPr>
          <a:xfrm xmlns:a="http://schemas.openxmlformats.org/drawingml/2006/main">
            <a:off x="1238250" y="5715000"/>
            <a:ext cx="9715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1" i="0">
                <a:solidFill>
                  <a:srgbClr val="0B633A"/>
                </a:solidFill>
              </a:defRPr>
            </a:pPr>
            <a:r>
              <a:rPr sz="2025" b="1" i="0">
                <a:solidFill>
                  <a:srgbClr val="0B633A"/>
                </a:solidFill>
              </a:rPr>
              <a:t>The risen Christ gives life now—and promises the resurrection of the body.</a:t>
            </a:r>
          </a:p>
        </p:txBody>
      </p:sp>
      <p:sp>
        <p:nvSpPr>
          <p:cNvPr id="26" name="">
            <a:extLst xmlns:a="http://schemas.openxmlformats.org/drawingml/2006/main">
              <a:ext uri="{FF2B5EF4-FFF2-40B4-BE49-F238E27FC236}">
                <a16:creationId xmlns:a16="http://schemas.microsoft.com/office/drawing/2014/main" id="{2474E465-5E39-45FB-8FC3-3C717DEC15E7}"/>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B980E8C8-7AE1-422D-AD34-C18DE1657EEB}"/>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7</a:t>
            </a:r>
          </a:p>
        </p:txBody>
      </p:sp>
      <p:sp>
        <p:nvSpPr>
          <p:cNvPr id="28" name="">
            <a:extLst xmlns:a="http://schemas.openxmlformats.org/drawingml/2006/main">
              <a:ext uri="{FF2B5EF4-FFF2-40B4-BE49-F238E27FC236}">
                <a16:creationId xmlns:a16="http://schemas.microsoft.com/office/drawing/2014/main" id="{E9DA71F8-3074-4ABC-BC4D-8B3F2B0DD7F3}"/>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12</a:t>
            </a:r>
          </a:p>
        </p:txBody>
      </p:sp>
    </p:spTree>
    <p:extLst>
      <p:ext uri="{BB962C8B-B14F-4D97-AF65-F5344CB8AC3E}">
        <p14:creationId xmlns:p14="http://schemas.microsoft.com/office/powerpoint/2010/main" val="213918660"/>
      </p:ext>
    </p:extLst>
  </p:cSld>
</p:sld>
</file>

<file path=ppt/slides/slide13.xml><?xml version="1.0" encoding="utf-8"?>
<p:sld xmlns:p="http://schemas.openxmlformats.org/presentationml/2006/main">
  <p:cSld>
    <p:bg>
      <p:bgPr>
        <a:solidFill xmlns:a="http://schemas.openxmlformats.org/drawingml/2006/main">
          <a:srgbClr val="061B4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1D6A9D80-CEB6-4280-8385-FF86C9992547}"/>
              </a:ext>
            </a:extLst>
          </p:cNvPr>
          <p:cNvSpPr>
            <a:spLocks xmlns:a="http://schemas.openxmlformats.org/drawingml/2006/main" noGrp="1"/>
          </p:cNvSpPr>
          <p:nvPr/>
        </p:nvSpPr>
        <p:spPr>
          <a:xfrm xmlns:a="http://schemas.openxmlformats.org/drawingml/2006/main">
            <a:off x="609600" y="323850"/>
            <a:ext cx="2476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i="0">
                <a:solidFill>
                  <a:srgbClr val="E9AA2F"/>
                </a:solidFill>
              </a:defRPr>
            </a:pPr>
            <a:r>
              <a:rPr sz="1275" b="1" i="0">
                <a:solidFill>
                  <a:srgbClr val="E9AA2F"/>
                </a:solidFill>
              </a:rPr>
              <a:t>DISCUSSION</a:t>
            </a:r>
          </a:p>
        </p:txBody>
      </p:sp>
      <p:sp>
        <p:nvSpPr>
          <p:cNvPr id="2" name="">
            <a:extLst xmlns:a="http://schemas.openxmlformats.org/drawingml/2006/main">
              <a:ext uri="{FF2B5EF4-FFF2-40B4-BE49-F238E27FC236}">
                <a16:creationId xmlns:a16="http://schemas.microsoft.com/office/drawing/2014/main" id="{050E6879-763E-47D5-BCC9-7F190DC307A0}"/>
              </a:ext>
            </a:extLst>
          </p:cNvPr>
          <p:cNvSpPr>
            <a:spLocks xmlns:a="http://schemas.openxmlformats.org/drawingml/2006/main" noGrp="1"/>
          </p:cNvSpPr>
          <p:nvPr/>
        </p:nvSpPr>
        <p:spPr>
          <a:xfrm xmlns:a="http://schemas.openxmlformats.org/drawingml/2006/main">
            <a:off x="590550" y="64770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3225" b="1" i="0">
                <a:solidFill>
                  <a:srgbClr val="FFFFFF"/>
                </a:solidFill>
              </a:defRPr>
            </a:pPr>
            <a:r>
              <a:rPr sz="3225" b="1" i="0">
                <a:solidFill>
                  <a:srgbClr val="FFFFFF"/>
                </a:solidFill>
              </a:rPr>
              <a:t>Let's think it through</a:t>
            </a:r>
          </a:p>
        </p:txBody>
      </p:sp>
      <p:sp>
        <p:nvSpPr>
          <p:cNvPr id="3" name="">
            <a:extLst xmlns:a="http://schemas.openxmlformats.org/drawingml/2006/main">
              <a:ext uri="{FF2B5EF4-FFF2-40B4-BE49-F238E27FC236}">
                <a16:creationId xmlns:a16="http://schemas.microsoft.com/office/drawing/2014/main" id="{86A104E6-D051-4EAA-BB3C-6133584F9A1D}"/>
              </a:ext>
            </a:extLst>
          </p:cNvPr>
          <p:cNvSpPr>
            <a:spLocks xmlns:a="http://schemas.openxmlformats.org/drawingml/2006/main" noGrp="1"/>
          </p:cNvSpPr>
          <p:nvPr/>
        </p:nvSpPr>
        <p:spPr>
          <a:xfrm xmlns:a="http://schemas.openxmlformats.org/drawingml/2006/main">
            <a:off x="514350" y="1200150"/>
            <a:ext cx="1809750" cy="47625"/>
          </a:xfrm>
          <a:prstGeom xmlns:a="http://schemas.openxmlformats.org/drawingml/2006/main" prst="rect">
            <a:avLst/>
          </a:prstGeom>
          <a:solidFill xmlns:a="http://schemas.openxmlformats.org/drawingml/2006/main">
            <a:srgbClr val="E9AA2F"/>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B31CAAD0-186F-4FAB-A933-EEC236E63894}"/>
              </a:ext>
            </a:extLst>
          </p:cNvPr>
          <p:cNvSpPr>
            <a:spLocks xmlns:a="http://schemas.openxmlformats.org/drawingml/2006/main" noGrp="1"/>
          </p:cNvSpPr>
          <p:nvPr/>
        </p:nvSpPr>
        <p:spPr>
          <a:xfrm xmlns:a="http://schemas.openxmlformats.org/drawingml/2006/main">
            <a:off x="742950" y="1524000"/>
            <a:ext cx="571500" cy="571500"/>
          </a:xfrm>
          <a:prstGeom xmlns:a="http://schemas.openxmlformats.org/drawingml/2006/main" prst="roundRect">
            <a:avLst>
              <a:gd name="adj" fmla="val 50000"/>
            </a:avLst>
          </a:prstGeom>
          <a:solidFill xmlns:a="http://schemas.openxmlformats.org/drawingml/2006/main">
            <a:srgbClr val="0B633A"/>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1" i="0">
                <a:solidFill>
                  <a:srgbClr val="FFFFFF"/>
                </a:solidFill>
              </a:defRPr>
            </a:pPr>
            <a:r>
              <a:rPr sz="2025" b="1" i="0">
                <a:solidFill>
                  <a:srgbClr val="FFFFFF"/>
                </a:solidFill>
              </a:rPr>
              <a:t>1</a:t>
            </a:r>
          </a:p>
        </p:txBody>
      </p:sp>
      <p:sp>
        <p:nvSpPr>
          <p:cNvPr id="5" name="">
            <a:extLst xmlns:a="http://schemas.openxmlformats.org/drawingml/2006/main">
              <a:ext uri="{FF2B5EF4-FFF2-40B4-BE49-F238E27FC236}">
                <a16:creationId xmlns:a16="http://schemas.microsoft.com/office/drawing/2014/main" id="{49FAAE27-B250-4DDD-824C-1267E719E35C}"/>
              </a:ext>
            </a:extLst>
          </p:cNvPr>
          <p:cNvSpPr>
            <a:spLocks xmlns:a="http://schemas.openxmlformats.org/drawingml/2006/main" noGrp="1"/>
          </p:cNvSpPr>
          <p:nvPr/>
        </p:nvSpPr>
        <p:spPr>
          <a:xfrm xmlns:a="http://schemas.openxmlformats.org/drawingml/2006/main">
            <a:off x="1619250" y="1514475"/>
            <a:ext cx="9753600" cy="590550"/>
          </a:xfrm>
          <a:prstGeom xmlns:a="http://schemas.openxmlformats.org/drawingml/2006/main" prst="roundRect">
            <a:avLst>
              <a:gd name="adj" fmla="val 19355"/>
            </a:avLst>
          </a:prstGeom>
          <a:solidFill xmlns:a="http://schemas.openxmlformats.org/drawingml/2006/main">
            <a:srgbClr val="FFFFFF">
              <a:alpha val="7000"/>
            </a:srgbClr>
          </a:solidFill>
          <a:ln xmlns:a="http://schemas.openxmlformats.org/drawingml/2006/main" w="9525">
            <a:solidFill>
              <a:srgbClr val="FFFFFF">
                <a:alpha val="20000"/>
              </a:srgbClr>
            </a:solidFill>
            <a:prstDash val="solid"/>
          </a:ln>
        </p:spPr>
        <p:txBody>
          <a:bodyPr xmlns:a="http://schemas.openxmlformats.org/drawingml/2006/main" anchor="ctr"/>
          <a:lstStyle xmlns:a="http://schemas.openxmlformats.org/drawingml/2006/main"/>
          <a:p xmlns:a="http://schemas.openxmlformats.org/drawingml/2006/main">
            <a:pPr algn="l">
              <a:defRPr sz="1875" b="1" i="0">
                <a:solidFill>
                  <a:srgbClr val="FFFFFF"/>
                </a:solidFill>
              </a:defRPr>
            </a:pPr>
            <a:r>
              <a:rPr sz="1875" b="1" i="0">
                <a:solidFill>
                  <a:srgbClr val="FFFFFF"/>
                </a:solidFill>
              </a:rPr>
              <a:t>How is resurrection different from survival after death?</a:t>
            </a:r>
          </a:p>
        </p:txBody>
      </p:sp>
      <p:sp>
        <p:nvSpPr>
          <p:cNvPr id="6" name="">
            <a:extLst xmlns:a="http://schemas.openxmlformats.org/drawingml/2006/main">
              <a:ext uri="{FF2B5EF4-FFF2-40B4-BE49-F238E27FC236}">
                <a16:creationId xmlns:a16="http://schemas.microsoft.com/office/drawing/2014/main" id="{C2E15C5D-D028-489D-9ABB-7B477A4290FA}"/>
              </a:ext>
            </a:extLst>
          </p:cNvPr>
          <p:cNvSpPr>
            <a:spLocks xmlns:a="http://schemas.openxmlformats.org/drawingml/2006/main" noGrp="1"/>
          </p:cNvSpPr>
          <p:nvPr/>
        </p:nvSpPr>
        <p:spPr>
          <a:xfrm xmlns:a="http://schemas.openxmlformats.org/drawingml/2006/main">
            <a:off x="742950" y="2390775"/>
            <a:ext cx="571500" cy="571500"/>
          </a:xfrm>
          <a:prstGeom xmlns:a="http://schemas.openxmlformats.org/drawingml/2006/main" prst="roundRect">
            <a:avLst>
              <a:gd name="adj" fmla="val 50000"/>
            </a:avLst>
          </a:prstGeom>
          <a:solidFill xmlns:a="http://schemas.openxmlformats.org/drawingml/2006/main">
            <a:srgbClr val="0B2A5B"/>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1" i="0">
                <a:solidFill>
                  <a:srgbClr val="FFFFFF"/>
                </a:solidFill>
              </a:defRPr>
            </a:pPr>
            <a:r>
              <a:rPr sz="2025" b="1" i="0">
                <a:solidFill>
                  <a:srgbClr val="FFFFFF"/>
                </a:solidFill>
              </a:rPr>
              <a:t>2</a:t>
            </a:r>
          </a:p>
        </p:txBody>
      </p:sp>
      <p:sp>
        <p:nvSpPr>
          <p:cNvPr id="7" name="">
            <a:extLst xmlns:a="http://schemas.openxmlformats.org/drawingml/2006/main">
              <a:ext uri="{FF2B5EF4-FFF2-40B4-BE49-F238E27FC236}">
                <a16:creationId xmlns:a16="http://schemas.microsoft.com/office/drawing/2014/main" id="{8253C981-B111-4174-95AA-061B48B844AD}"/>
              </a:ext>
            </a:extLst>
          </p:cNvPr>
          <p:cNvSpPr>
            <a:spLocks xmlns:a="http://schemas.openxmlformats.org/drawingml/2006/main" noGrp="1"/>
          </p:cNvSpPr>
          <p:nvPr/>
        </p:nvSpPr>
        <p:spPr>
          <a:xfrm xmlns:a="http://schemas.openxmlformats.org/drawingml/2006/main">
            <a:off x="1619250" y="2381250"/>
            <a:ext cx="9753600" cy="590550"/>
          </a:xfrm>
          <a:prstGeom xmlns:a="http://schemas.openxmlformats.org/drawingml/2006/main" prst="roundRect">
            <a:avLst>
              <a:gd name="adj" fmla="val 19355"/>
            </a:avLst>
          </a:prstGeom>
          <a:solidFill xmlns:a="http://schemas.openxmlformats.org/drawingml/2006/main">
            <a:srgbClr val="FFFFFF">
              <a:alpha val="7000"/>
            </a:srgbClr>
          </a:solidFill>
          <a:ln xmlns:a="http://schemas.openxmlformats.org/drawingml/2006/main" w="9525">
            <a:solidFill>
              <a:srgbClr val="FFFFFF">
                <a:alpha val="20000"/>
              </a:srgbClr>
            </a:solidFill>
            <a:prstDash val="solid"/>
          </a:ln>
        </p:spPr>
        <p:txBody>
          <a:bodyPr xmlns:a="http://schemas.openxmlformats.org/drawingml/2006/main" anchor="ctr"/>
          <a:lstStyle xmlns:a="http://schemas.openxmlformats.org/drawingml/2006/main"/>
          <a:p xmlns:a="http://schemas.openxmlformats.org/drawingml/2006/main">
            <a:pPr algn="l">
              <a:defRPr sz="1875" b="1" i="0">
                <a:solidFill>
                  <a:srgbClr val="FFFFFF"/>
                </a:solidFill>
              </a:defRPr>
            </a:pPr>
            <a:r>
              <a:rPr sz="1875" b="1" i="0">
                <a:solidFill>
                  <a:srgbClr val="FFFFFF"/>
                </a:solidFill>
              </a:rPr>
              <a:t>How is Christ's resurrection different from Lazarus?</a:t>
            </a:r>
          </a:p>
        </p:txBody>
      </p:sp>
      <p:sp>
        <p:nvSpPr>
          <p:cNvPr id="8" name="">
            <a:extLst xmlns:a="http://schemas.openxmlformats.org/drawingml/2006/main">
              <a:ext uri="{FF2B5EF4-FFF2-40B4-BE49-F238E27FC236}">
                <a16:creationId xmlns:a16="http://schemas.microsoft.com/office/drawing/2014/main" id="{82471968-BEFC-4180-8091-3E095847A15C}"/>
              </a:ext>
            </a:extLst>
          </p:cNvPr>
          <p:cNvSpPr>
            <a:spLocks xmlns:a="http://schemas.openxmlformats.org/drawingml/2006/main" noGrp="1"/>
          </p:cNvSpPr>
          <p:nvPr/>
        </p:nvSpPr>
        <p:spPr>
          <a:xfrm xmlns:a="http://schemas.openxmlformats.org/drawingml/2006/main">
            <a:off x="742950" y="3257550"/>
            <a:ext cx="571500" cy="571500"/>
          </a:xfrm>
          <a:prstGeom xmlns:a="http://schemas.openxmlformats.org/drawingml/2006/main" prst="roundRect">
            <a:avLst>
              <a:gd name="adj" fmla="val 50000"/>
            </a:avLst>
          </a:prstGeom>
          <a:solidFill xmlns:a="http://schemas.openxmlformats.org/drawingml/2006/main">
            <a:srgbClr val="F68B2C"/>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1" i="0">
                <a:solidFill>
                  <a:srgbClr val="FFFFFF"/>
                </a:solidFill>
              </a:defRPr>
            </a:pPr>
            <a:r>
              <a:rPr sz="2025" b="1" i="0">
                <a:solidFill>
                  <a:srgbClr val="FFFFFF"/>
                </a:solidFill>
              </a:rPr>
              <a:t>3</a:t>
            </a:r>
          </a:p>
        </p:txBody>
      </p:sp>
      <p:sp>
        <p:nvSpPr>
          <p:cNvPr id="9" name="">
            <a:extLst xmlns:a="http://schemas.openxmlformats.org/drawingml/2006/main">
              <a:ext uri="{FF2B5EF4-FFF2-40B4-BE49-F238E27FC236}">
                <a16:creationId xmlns:a16="http://schemas.microsoft.com/office/drawing/2014/main" id="{F7EB80F6-BCFC-4E17-B6D0-46368D26345F}"/>
              </a:ext>
            </a:extLst>
          </p:cNvPr>
          <p:cNvSpPr>
            <a:spLocks xmlns:a="http://schemas.openxmlformats.org/drawingml/2006/main" noGrp="1"/>
          </p:cNvSpPr>
          <p:nvPr/>
        </p:nvSpPr>
        <p:spPr>
          <a:xfrm xmlns:a="http://schemas.openxmlformats.org/drawingml/2006/main">
            <a:off x="1619250" y="3248025"/>
            <a:ext cx="9753600" cy="590550"/>
          </a:xfrm>
          <a:prstGeom xmlns:a="http://schemas.openxmlformats.org/drawingml/2006/main" prst="roundRect">
            <a:avLst>
              <a:gd name="adj" fmla="val 19355"/>
            </a:avLst>
          </a:prstGeom>
          <a:solidFill xmlns:a="http://schemas.openxmlformats.org/drawingml/2006/main">
            <a:srgbClr val="FFFFFF">
              <a:alpha val="7000"/>
            </a:srgbClr>
          </a:solidFill>
          <a:ln xmlns:a="http://schemas.openxmlformats.org/drawingml/2006/main" w="9525">
            <a:solidFill>
              <a:srgbClr val="FFFFFF">
                <a:alpha val="20000"/>
              </a:srgbClr>
            </a:solidFill>
            <a:prstDash val="solid"/>
          </a:ln>
        </p:spPr>
        <p:txBody>
          <a:bodyPr xmlns:a="http://schemas.openxmlformats.org/drawingml/2006/main" anchor="ctr"/>
          <a:lstStyle xmlns:a="http://schemas.openxmlformats.org/drawingml/2006/main"/>
          <a:p xmlns:a="http://schemas.openxmlformats.org/drawingml/2006/main">
            <a:pPr algn="l">
              <a:defRPr sz="1875" b="1" i="0">
                <a:solidFill>
                  <a:srgbClr val="FFFFFF"/>
                </a:solidFill>
              </a:defRPr>
            </a:pPr>
            <a:r>
              <a:rPr sz="1875" b="1" i="0">
                <a:solidFill>
                  <a:srgbClr val="FFFFFF"/>
                </a:solidFill>
              </a:rPr>
              <a:t>Why does Paul call Christ the firstfruits?</a:t>
            </a:r>
          </a:p>
        </p:txBody>
      </p:sp>
      <p:sp>
        <p:nvSpPr>
          <p:cNvPr id="10" name="">
            <a:extLst xmlns:a="http://schemas.openxmlformats.org/drawingml/2006/main">
              <a:ext uri="{FF2B5EF4-FFF2-40B4-BE49-F238E27FC236}">
                <a16:creationId xmlns:a16="http://schemas.microsoft.com/office/drawing/2014/main" id="{35A9618B-54AF-4E2C-B22D-48709DA026D8}"/>
              </a:ext>
            </a:extLst>
          </p:cNvPr>
          <p:cNvSpPr>
            <a:spLocks xmlns:a="http://schemas.openxmlformats.org/drawingml/2006/main" noGrp="1"/>
          </p:cNvSpPr>
          <p:nvPr/>
        </p:nvSpPr>
        <p:spPr>
          <a:xfrm xmlns:a="http://schemas.openxmlformats.org/drawingml/2006/main">
            <a:off x="742950" y="4124325"/>
            <a:ext cx="571500" cy="571500"/>
          </a:xfrm>
          <a:prstGeom xmlns:a="http://schemas.openxmlformats.org/drawingml/2006/main" prst="roundRect">
            <a:avLst>
              <a:gd name="adj" fmla="val 50000"/>
            </a:avLst>
          </a:prstGeom>
          <a:solidFill xmlns:a="http://schemas.openxmlformats.org/drawingml/2006/main">
            <a:srgbClr val="512A7A"/>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1" i="0">
                <a:solidFill>
                  <a:srgbClr val="FFFFFF"/>
                </a:solidFill>
              </a:defRPr>
            </a:pPr>
            <a:r>
              <a:rPr sz="2025" b="1" i="0">
                <a:solidFill>
                  <a:srgbClr val="FFFFFF"/>
                </a:solidFill>
              </a:rPr>
              <a:t>4</a:t>
            </a:r>
          </a:p>
        </p:txBody>
      </p:sp>
      <p:sp>
        <p:nvSpPr>
          <p:cNvPr id="11" name="">
            <a:extLst xmlns:a="http://schemas.openxmlformats.org/drawingml/2006/main">
              <a:ext uri="{FF2B5EF4-FFF2-40B4-BE49-F238E27FC236}">
                <a16:creationId xmlns:a16="http://schemas.microsoft.com/office/drawing/2014/main" id="{920A2213-CC9A-403F-97C1-BD4B279EB2F5}"/>
              </a:ext>
            </a:extLst>
          </p:cNvPr>
          <p:cNvSpPr>
            <a:spLocks xmlns:a="http://schemas.openxmlformats.org/drawingml/2006/main" noGrp="1"/>
          </p:cNvSpPr>
          <p:nvPr/>
        </p:nvSpPr>
        <p:spPr>
          <a:xfrm xmlns:a="http://schemas.openxmlformats.org/drawingml/2006/main">
            <a:off x="1619250" y="4114800"/>
            <a:ext cx="9753600" cy="590550"/>
          </a:xfrm>
          <a:prstGeom xmlns:a="http://schemas.openxmlformats.org/drawingml/2006/main" prst="roundRect">
            <a:avLst>
              <a:gd name="adj" fmla="val 19355"/>
            </a:avLst>
          </a:prstGeom>
          <a:solidFill xmlns:a="http://schemas.openxmlformats.org/drawingml/2006/main">
            <a:srgbClr val="FFFFFF">
              <a:alpha val="7000"/>
            </a:srgbClr>
          </a:solidFill>
          <a:ln xmlns:a="http://schemas.openxmlformats.org/drawingml/2006/main" w="9525">
            <a:solidFill>
              <a:srgbClr val="FFFFFF">
                <a:alpha val="20000"/>
              </a:srgbClr>
            </a:solidFill>
            <a:prstDash val="solid"/>
          </a:ln>
        </p:spPr>
        <p:txBody>
          <a:bodyPr xmlns:a="http://schemas.openxmlformats.org/drawingml/2006/main" anchor="ctr"/>
          <a:lstStyle xmlns:a="http://schemas.openxmlformats.org/drawingml/2006/main"/>
          <a:p xmlns:a="http://schemas.openxmlformats.org/drawingml/2006/main">
            <a:pPr algn="l">
              <a:defRPr sz="1875" b="1" i="0">
                <a:solidFill>
                  <a:srgbClr val="FFFFFF"/>
                </a:solidFill>
              </a:defRPr>
            </a:pPr>
            <a:r>
              <a:rPr sz="1875" b="1" i="0">
                <a:solidFill>
                  <a:srgbClr val="FFFFFF"/>
                </a:solidFill>
              </a:rPr>
              <a:t>Why could a dead Saviour not save us?</a:t>
            </a:r>
          </a:p>
        </p:txBody>
      </p:sp>
      <p:sp>
        <p:nvSpPr>
          <p:cNvPr id="12" name="">
            <a:extLst xmlns:a="http://schemas.openxmlformats.org/drawingml/2006/main">
              <a:ext uri="{FF2B5EF4-FFF2-40B4-BE49-F238E27FC236}">
                <a16:creationId xmlns:a16="http://schemas.microsoft.com/office/drawing/2014/main" id="{B5374B03-B4DB-459E-B1B4-B01F0348960B}"/>
              </a:ext>
            </a:extLst>
          </p:cNvPr>
          <p:cNvSpPr>
            <a:spLocks xmlns:a="http://schemas.openxmlformats.org/drawingml/2006/main" noGrp="1"/>
          </p:cNvSpPr>
          <p:nvPr/>
        </p:nvSpPr>
        <p:spPr>
          <a:xfrm xmlns:a="http://schemas.openxmlformats.org/drawingml/2006/main">
            <a:off x="742950" y="4991100"/>
            <a:ext cx="571500" cy="571500"/>
          </a:xfrm>
          <a:prstGeom xmlns:a="http://schemas.openxmlformats.org/drawingml/2006/main" prst="roundRect">
            <a:avLst>
              <a:gd name="adj" fmla="val 50000"/>
            </a:avLst>
          </a:prstGeom>
          <a:solidFill xmlns:a="http://schemas.openxmlformats.org/drawingml/2006/main">
            <a:srgbClr val="B43B31"/>
          </a:solidFill>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1" i="0">
                <a:solidFill>
                  <a:srgbClr val="FFFFFF"/>
                </a:solidFill>
              </a:defRPr>
            </a:pPr>
            <a:r>
              <a:rPr sz="2025" b="1" i="0">
                <a:solidFill>
                  <a:srgbClr val="FFFFFF"/>
                </a:solidFill>
              </a:rPr>
              <a:t>5</a:t>
            </a:r>
          </a:p>
        </p:txBody>
      </p:sp>
      <p:sp>
        <p:nvSpPr>
          <p:cNvPr id="13" name="">
            <a:extLst xmlns:a="http://schemas.openxmlformats.org/drawingml/2006/main">
              <a:ext uri="{FF2B5EF4-FFF2-40B4-BE49-F238E27FC236}">
                <a16:creationId xmlns:a16="http://schemas.microsoft.com/office/drawing/2014/main" id="{E21963AA-B867-4156-B4D5-C138E41661E9}"/>
              </a:ext>
            </a:extLst>
          </p:cNvPr>
          <p:cNvSpPr>
            <a:spLocks xmlns:a="http://schemas.openxmlformats.org/drawingml/2006/main" noGrp="1"/>
          </p:cNvSpPr>
          <p:nvPr/>
        </p:nvSpPr>
        <p:spPr>
          <a:xfrm xmlns:a="http://schemas.openxmlformats.org/drawingml/2006/main">
            <a:off x="1619250" y="4981575"/>
            <a:ext cx="9753600" cy="590550"/>
          </a:xfrm>
          <a:prstGeom xmlns:a="http://schemas.openxmlformats.org/drawingml/2006/main" prst="roundRect">
            <a:avLst>
              <a:gd name="adj" fmla="val 19355"/>
            </a:avLst>
          </a:prstGeom>
          <a:solidFill xmlns:a="http://schemas.openxmlformats.org/drawingml/2006/main">
            <a:srgbClr val="FFFFFF">
              <a:alpha val="7000"/>
            </a:srgbClr>
          </a:solidFill>
          <a:ln xmlns:a="http://schemas.openxmlformats.org/drawingml/2006/main" w="9525">
            <a:solidFill>
              <a:srgbClr val="FFFFFF">
                <a:alpha val="20000"/>
              </a:srgbClr>
            </a:solidFill>
            <a:prstDash val="solid"/>
          </a:ln>
        </p:spPr>
        <p:txBody>
          <a:bodyPr xmlns:a="http://schemas.openxmlformats.org/drawingml/2006/main" anchor="ctr"/>
          <a:lstStyle xmlns:a="http://schemas.openxmlformats.org/drawingml/2006/main"/>
          <a:p xmlns:a="http://schemas.openxmlformats.org/drawingml/2006/main">
            <a:pPr algn="l">
              <a:defRPr sz="1875" b="1" i="0">
                <a:solidFill>
                  <a:srgbClr val="FFFFFF"/>
                </a:solidFill>
              </a:defRPr>
            </a:pPr>
            <a:r>
              <a:rPr sz="1875" b="1" i="0">
                <a:solidFill>
                  <a:srgbClr val="FFFFFF"/>
                </a:solidFill>
              </a:rPr>
              <a:t>Who does Paul say will be raised in Christ?</a:t>
            </a:r>
          </a:p>
        </p:txBody>
      </p:sp>
      <p:sp>
        <p:nvSpPr>
          <p:cNvPr id="14" name="">
            <a:extLst xmlns:a="http://schemas.openxmlformats.org/drawingml/2006/main">
              <a:ext uri="{FF2B5EF4-FFF2-40B4-BE49-F238E27FC236}">
                <a16:creationId xmlns:a16="http://schemas.microsoft.com/office/drawing/2014/main" id="{C378EBBD-9162-476E-9918-BF9CB890E2BC}"/>
              </a:ext>
            </a:extLst>
          </p:cNvPr>
          <p:cNvSpPr>
            <a:spLocks xmlns:a="http://schemas.openxmlformats.org/drawingml/2006/main" noGrp="1"/>
          </p:cNvSpPr>
          <p:nvPr/>
        </p:nvSpPr>
        <p:spPr>
          <a:xfrm xmlns:a="http://schemas.openxmlformats.org/drawingml/2006/main">
            <a:off x="2095500" y="6076950"/>
            <a:ext cx="8001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500" b="0" i="1">
                <a:solidFill>
                  <a:srgbClr val="F7D989"/>
                </a:solidFill>
              </a:defRPr>
            </a:pPr>
            <a:r>
              <a:rPr sz="1500" b="0" i="1">
                <a:solidFill>
                  <a:srgbClr val="F7D989"/>
                </a:solidFill>
              </a:rPr>
              <a:t>Is my hope merely survival—or life in the risen Christ?</a:t>
            </a:r>
          </a:p>
        </p:txBody>
      </p:sp>
      <p:sp>
        <p:nvSpPr>
          <p:cNvPr id="15" name="">
            <a:extLst xmlns:a="http://schemas.openxmlformats.org/drawingml/2006/main">
              <a:ext uri="{FF2B5EF4-FFF2-40B4-BE49-F238E27FC236}">
                <a16:creationId xmlns:a16="http://schemas.microsoft.com/office/drawing/2014/main" id="{C6C20826-5AF0-4915-A7D7-678601F4157F}"/>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39642A0-2837-4D5B-8AFD-1CAD868A7570}"/>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7</a:t>
            </a:r>
          </a:p>
        </p:txBody>
      </p:sp>
      <p:sp>
        <p:nvSpPr>
          <p:cNvPr id="17" name="">
            <a:extLst xmlns:a="http://schemas.openxmlformats.org/drawingml/2006/main">
              <a:ext uri="{FF2B5EF4-FFF2-40B4-BE49-F238E27FC236}">
                <a16:creationId xmlns:a16="http://schemas.microsoft.com/office/drawing/2014/main" id="{F227D661-2C79-4F9F-B0CC-0AA62F410510}"/>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13</a:t>
            </a:r>
          </a:p>
        </p:txBody>
      </p:sp>
    </p:spTree>
    <p:extLst>
      <p:ext uri="{BB962C8B-B14F-4D97-AF65-F5344CB8AC3E}">
        <p14:creationId xmlns:p14="http://schemas.microsoft.com/office/powerpoint/2010/main" val="1290087524"/>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0e0e27abffbc4494"/>
          <a:srcRect xmlns:a="http://schemas.openxmlformats.org/drawingml/2006/main" l="3322" t="0" r="3322"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C046B0E-E325-49E9-A32E-E63879608021}"/>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3132A">
              <a:alpha val="68000"/>
            </a:srgbClr>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52E7F498-4B63-4042-BB84-EA279F72F6E7}"/>
              </a:ext>
            </a:extLst>
          </p:cNvPr>
          <p:cNvSpPr>
            <a:spLocks xmlns:a="http://schemas.openxmlformats.org/drawingml/2006/main" noGrp="1"/>
          </p:cNvSpPr>
          <p:nvPr/>
        </p:nvSpPr>
        <p:spPr>
          <a:xfrm xmlns:a="http://schemas.openxmlformats.org/drawingml/2006/main">
            <a:off x="552450" y="457200"/>
            <a:ext cx="11087100" cy="2895600"/>
          </a:xfrm>
          <a:prstGeom xmlns:a="http://schemas.openxmlformats.org/drawingml/2006/main" prst="roundRect">
            <a:avLst>
              <a:gd name="adj" fmla="val 2632"/>
            </a:avLst>
          </a:prstGeom>
          <a:solidFill xmlns:a="http://schemas.openxmlformats.org/drawingml/2006/main">
            <a:srgbClr val="061B46">
              <a:alpha val="92000"/>
            </a:srgbClr>
          </a:solidFill>
          <a:ln xmlns:a="http://schemas.openxmlformats.org/drawingml/2006/main" w="28575">
            <a:solidFill>
              <a:srgbClr val="E9AA2F"/>
            </a:solidFill>
            <a:prstDash val="solid"/>
          </a:ln>
        </p:spPr>
      </p:sp>
      <p:sp>
        <p:nvSpPr>
          <p:cNvPr id="4" name="">
            <a:extLst xmlns:a="http://schemas.openxmlformats.org/drawingml/2006/main">
              <a:ext uri="{FF2B5EF4-FFF2-40B4-BE49-F238E27FC236}">
                <a16:creationId xmlns:a16="http://schemas.microsoft.com/office/drawing/2014/main" id="{57EBF323-4541-4F36-A36B-D072F0A62037}"/>
              </a:ext>
            </a:extLst>
          </p:cNvPr>
          <p:cNvSpPr>
            <a:spLocks xmlns:a="http://schemas.openxmlformats.org/drawingml/2006/main" noGrp="1"/>
          </p:cNvSpPr>
          <p:nvPr/>
        </p:nvSpPr>
        <p:spPr>
          <a:xfrm xmlns:a="http://schemas.openxmlformats.org/drawingml/2006/main">
            <a:off x="1000125" y="742950"/>
            <a:ext cx="10191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500" b="1" i="0">
                <a:solidFill>
                  <a:srgbClr val="E9AA2F"/>
                </a:solidFill>
              </a:defRPr>
            </a:pPr>
            <a:r>
              <a:rPr sz="1500" b="1" i="0">
                <a:solidFill>
                  <a:srgbClr val="E9AA2F"/>
                </a:solidFill>
              </a:rPr>
              <a:t>MEMORY VERSE • ROMANS 6:9</a:t>
            </a:r>
          </a:p>
        </p:txBody>
      </p:sp>
      <p:sp>
        <p:nvSpPr>
          <p:cNvPr id="5" name="">
            <a:extLst xmlns:a="http://schemas.openxmlformats.org/drawingml/2006/main">
              <a:ext uri="{FF2B5EF4-FFF2-40B4-BE49-F238E27FC236}">
                <a16:creationId xmlns:a16="http://schemas.microsoft.com/office/drawing/2014/main" id="{51D38797-5CB2-4144-8998-C70958370482}"/>
              </a:ext>
            </a:extLst>
          </p:cNvPr>
          <p:cNvSpPr>
            <a:spLocks xmlns:a="http://schemas.openxmlformats.org/drawingml/2006/main" noGrp="1"/>
          </p:cNvSpPr>
          <p:nvPr/>
        </p:nvSpPr>
        <p:spPr>
          <a:xfrm xmlns:a="http://schemas.openxmlformats.org/drawingml/2006/main">
            <a:off x="1143000" y="1257300"/>
            <a:ext cx="990600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325" b="1" i="1">
                <a:solidFill>
                  <a:srgbClr val="FFFFFF"/>
                </a:solidFill>
              </a:defRPr>
            </a:pPr>
            <a:r>
              <a:rPr sz="2325" b="1" i="1">
                <a:solidFill>
                  <a:srgbClr val="FFFFFF"/>
                </a:solidFill>
              </a:rPr>
              <a:t>“Knowing that Christ being raised from the dead dieth no more;</a:t>
            </a:r>
          </a:p>
          <a:p xmlns:a="http://schemas.openxmlformats.org/drawingml/2006/main">
            <a:pPr algn="ctr">
              <a:defRPr sz="2325" b="1" i="1">
                <a:solidFill>
                  <a:srgbClr val="FFFFFF"/>
                </a:solidFill>
              </a:defRPr>
            </a:pPr>
            <a:r>
              <a:rPr sz="2325" b="1" i="1">
                <a:solidFill>
                  <a:srgbClr val="FFFFFF"/>
                </a:solidFill>
              </a:rPr>
              <a:t>death hath no more dominion over him.”</a:t>
            </a:r>
          </a:p>
        </p:txBody>
      </p:sp>
      <p:sp>
        <p:nvSpPr>
          <p:cNvPr id="6" name="">
            <a:extLst xmlns:a="http://schemas.openxmlformats.org/drawingml/2006/main">
              <a:ext uri="{FF2B5EF4-FFF2-40B4-BE49-F238E27FC236}">
                <a16:creationId xmlns:a16="http://schemas.microsoft.com/office/drawing/2014/main" id="{B628ED05-89A5-4CC8-8E99-CE9FB7246D32}"/>
              </a:ext>
            </a:extLst>
          </p:cNvPr>
          <p:cNvSpPr>
            <a:spLocks xmlns:a="http://schemas.openxmlformats.org/drawingml/2006/main" noGrp="1"/>
          </p:cNvSpPr>
          <p:nvPr/>
        </p:nvSpPr>
        <p:spPr>
          <a:xfrm xmlns:a="http://schemas.openxmlformats.org/drawingml/2006/main">
            <a:off x="1285875" y="2686050"/>
            <a:ext cx="9620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725" b="1" i="0">
                <a:solidFill>
                  <a:srgbClr val="F7D989"/>
                </a:solidFill>
              </a:defRPr>
            </a:pPr>
            <a:r>
              <a:rPr sz="1725" b="1" i="0">
                <a:solidFill>
                  <a:srgbClr val="F7D989"/>
                </a:solidFill>
              </a:rPr>
              <a:t>Christ is alive forevermore—and death cannot keep those who belong to Him.</a:t>
            </a:r>
          </a:p>
        </p:txBody>
      </p:sp>
      <p:sp>
        <p:nvSpPr>
          <p:cNvPr id="7" name="">
            <a:extLst xmlns:a="http://schemas.openxmlformats.org/drawingml/2006/main">
              <a:ext uri="{FF2B5EF4-FFF2-40B4-BE49-F238E27FC236}">
                <a16:creationId xmlns:a16="http://schemas.microsoft.com/office/drawing/2014/main" id="{3FBAA58C-4207-4C90-A650-DD868B491473}"/>
              </a:ext>
            </a:extLst>
          </p:cNvPr>
          <p:cNvSpPr>
            <a:spLocks xmlns:a="http://schemas.openxmlformats.org/drawingml/2006/main" noGrp="1"/>
          </p:cNvSpPr>
          <p:nvPr/>
        </p:nvSpPr>
        <p:spPr>
          <a:xfrm xmlns:a="http://schemas.openxmlformats.org/drawingml/2006/main">
            <a:off x="552450" y="3695700"/>
            <a:ext cx="5257800" cy="2247900"/>
          </a:xfrm>
          <a:prstGeom xmlns:a="http://schemas.openxmlformats.org/drawingml/2006/main" prst="roundRect">
            <a:avLst>
              <a:gd name="adj" fmla="val 3390"/>
            </a:avLst>
          </a:prstGeom>
          <a:solidFill xmlns:a="http://schemas.openxmlformats.org/drawingml/2006/main">
            <a:srgbClr val="0B633A">
              <a:alpha val="92000"/>
            </a:srgbClr>
          </a:solidFill>
          <a:ln xmlns:a="http://schemas.openxmlformats.org/drawingml/2006/main" w="19050">
            <a:solidFill>
              <a:srgbClr val="F7D989"/>
            </a:solidFill>
            <a:prstDash val="solid"/>
          </a:ln>
        </p:spPr>
      </p:sp>
      <p:sp>
        <p:nvSpPr>
          <p:cNvPr id="8" name="">
            <a:extLst xmlns:a="http://schemas.openxmlformats.org/drawingml/2006/main">
              <a:ext uri="{FF2B5EF4-FFF2-40B4-BE49-F238E27FC236}">
                <a16:creationId xmlns:a16="http://schemas.microsoft.com/office/drawing/2014/main" id="{7EBB91CA-D7B9-4A2C-AF63-AC19CB699D42}"/>
              </a:ext>
            </a:extLst>
          </p:cNvPr>
          <p:cNvSpPr>
            <a:spLocks xmlns:a="http://schemas.openxmlformats.org/drawingml/2006/main" noGrp="1"/>
          </p:cNvSpPr>
          <p:nvPr/>
        </p:nvSpPr>
        <p:spPr>
          <a:xfrm xmlns:a="http://schemas.openxmlformats.org/drawingml/2006/main">
            <a:off x="876300" y="3943350"/>
            <a:ext cx="2000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1" i="0">
                <a:solidFill>
                  <a:srgbClr val="F7D989"/>
                </a:solidFill>
              </a:defRPr>
            </a:pPr>
            <a:r>
              <a:rPr sz="1500" b="1" i="0">
                <a:solidFill>
                  <a:srgbClr val="F7D989"/>
                </a:solidFill>
              </a:rPr>
              <a:t>THIS WEEK</a:t>
            </a:r>
          </a:p>
        </p:txBody>
      </p:sp>
      <p:sp>
        <p:nvSpPr>
          <p:cNvPr id="9" name="">
            <a:extLst xmlns:a="http://schemas.openxmlformats.org/drawingml/2006/main">
              <a:ext uri="{FF2B5EF4-FFF2-40B4-BE49-F238E27FC236}">
                <a16:creationId xmlns:a16="http://schemas.microsoft.com/office/drawing/2014/main" id="{5973B27F-93EF-488A-B09A-D6E6C39C5948}"/>
              </a:ext>
            </a:extLst>
          </p:cNvPr>
          <p:cNvSpPr>
            <a:spLocks xmlns:a="http://schemas.openxmlformats.org/drawingml/2006/main" noGrp="1"/>
          </p:cNvSpPr>
          <p:nvPr/>
        </p:nvSpPr>
        <p:spPr>
          <a:xfrm xmlns:a="http://schemas.openxmlformats.org/drawingml/2006/main">
            <a:off x="876300" y="4400550"/>
            <a:ext cx="4572000" cy="1200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1" i="0">
                <a:solidFill>
                  <a:srgbClr val="FFFFFF"/>
                </a:solidFill>
              </a:defRPr>
            </a:pPr>
            <a:r>
              <a:rPr sz="1725" b="1" i="0">
                <a:solidFill>
                  <a:srgbClr val="FFFFFF"/>
                </a:solidFill>
              </a:rPr>
              <a:t>Read 1 Corinthians 15:12-28. List what would be true without the resurrection—and what is true because Christ is risen.</a:t>
            </a:r>
          </a:p>
        </p:txBody>
      </p:sp>
      <p:sp>
        <p:nvSpPr>
          <p:cNvPr id="10" name="">
            <a:extLst xmlns:a="http://schemas.openxmlformats.org/drawingml/2006/main">
              <a:ext uri="{FF2B5EF4-FFF2-40B4-BE49-F238E27FC236}">
                <a16:creationId xmlns:a16="http://schemas.microsoft.com/office/drawing/2014/main" id="{ACC116BE-5F2E-4BC7-8FA2-403CA3880F03}"/>
              </a:ext>
            </a:extLst>
          </p:cNvPr>
          <p:cNvSpPr>
            <a:spLocks xmlns:a="http://schemas.openxmlformats.org/drawingml/2006/main" noGrp="1"/>
          </p:cNvSpPr>
          <p:nvPr/>
        </p:nvSpPr>
        <p:spPr>
          <a:xfrm xmlns:a="http://schemas.openxmlformats.org/drawingml/2006/main">
            <a:off x="6381750" y="3695700"/>
            <a:ext cx="5257800" cy="2247900"/>
          </a:xfrm>
          <a:prstGeom xmlns:a="http://schemas.openxmlformats.org/drawingml/2006/main" prst="roundRect">
            <a:avLst>
              <a:gd name="adj" fmla="val 3390"/>
            </a:avLst>
          </a:prstGeom>
          <a:solidFill xmlns:a="http://schemas.openxmlformats.org/drawingml/2006/main">
            <a:srgbClr val="512A7A">
              <a:alpha val="92000"/>
            </a:srgbClr>
          </a:solidFill>
          <a:ln xmlns:a="http://schemas.openxmlformats.org/drawingml/2006/main" w="19050">
            <a:solidFill>
              <a:srgbClr val="E5D1F5"/>
            </a:solidFill>
            <a:prstDash val="solid"/>
          </a:ln>
        </p:spPr>
      </p:sp>
      <p:sp>
        <p:nvSpPr>
          <p:cNvPr id="11" name="">
            <a:extLst xmlns:a="http://schemas.openxmlformats.org/drawingml/2006/main">
              <a:ext uri="{FF2B5EF4-FFF2-40B4-BE49-F238E27FC236}">
                <a16:creationId xmlns:a16="http://schemas.microsoft.com/office/drawing/2014/main" id="{2DF7D449-AB65-4C19-9BFB-EAD16795C22A}"/>
              </a:ext>
            </a:extLst>
          </p:cNvPr>
          <p:cNvSpPr>
            <a:spLocks xmlns:a="http://schemas.openxmlformats.org/drawingml/2006/main" noGrp="1"/>
          </p:cNvSpPr>
          <p:nvPr/>
        </p:nvSpPr>
        <p:spPr>
          <a:xfrm xmlns:a="http://schemas.openxmlformats.org/drawingml/2006/main">
            <a:off x="6705600" y="3943350"/>
            <a:ext cx="3333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1" i="0">
                <a:solidFill>
                  <a:srgbClr val="F0DFFF"/>
                </a:solidFill>
              </a:defRPr>
            </a:pPr>
            <a:r>
              <a:rPr sz="1500" b="1" i="0">
                <a:solidFill>
                  <a:srgbClr val="F0DFFF"/>
                </a:solidFill>
              </a:rPr>
              <a:t>YOU MAY TALK WITH US</a:t>
            </a:r>
          </a:p>
        </p:txBody>
      </p:sp>
      <p:sp>
        <p:nvSpPr>
          <p:cNvPr id="12" name="">
            <a:extLst xmlns:a="http://schemas.openxmlformats.org/drawingml/2006/main">
              <a:ext uri="{FF2B5EF4-FFF2-40B4-BE49-F238E27FC236}">
                <a16:creationId xmlns:a16="http://schemas.microsoft.com/office/drawing/2014/main" id="{E07F4F04-5954-4D60-90BE-48F301EA8513}"/>
              </a:ext>
            </a:extLst>
          </p:cNvPr>
          <p:cNvSpPr>
            <a:spLocks xmlns:a="http://schemas.openxmlformats.org/drawingml/2006/main" noGrp="1"/>
          </p:cNvSpPr>
          <p:nvPr/>
        </p:nvSpPr>
        <p:spPr>
          <a:xfrm xmlns:a="http://schemas.openxmlformats.org/drawingml/2006/main">
            <a:off x="6705600" y="4400550"/>
            <a:ext cx="4572000" cy="1200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i="0">
                <a:solidFill>
                  <a:srgbClr val="FFFFFF"/>
                </a:solidFill>
              </a:defRPr>
            </a:pPr>
            <a:r>
              <a:rPr sz="1650" b="0" i="0">
                <a:solidFill>
                  <a:srgbClr val="FFFFFF"/>
                </a:solidFill>
              </a:rPr>
              <a:t>Christian faith is trust in the living Christ—not agreement with facts about an absent hero. Questions are welcome; ask a leader privately.</a:t>
            </a:r>
          </a:p>
        </p:txBody>
      </p:sp>
      <p:sp>
        <p:nvSpPr>
          <p:cNvPr id="13" name="">
            <a:extLst xmlns:a="http://schemas.openxmlformats.org/drawingml/2006/main">
              <a:ext uri="{FF2B5EF4-FFF2-40B4-BE49-F238E27FC236}">
                <a16:creationId xmlns:a16="http://schemas.microsoft.com/office/drawing/2014/main" id="{0C2578EA-E158-43D2-B9D3-004D9ACFB950}"/>
              </a:ext>
            </a:extLst>
          </p:cNvPr>
          <p:cNvSpPr>
            <a:spLocks xmlns:a="http://schemas.openxmlformats.org/drawingml/2006/main" noGrp="1"/>
          </p:cNvSpPr>
          <p:nvPr/>
        </p:nvSpPr>
        <p:spPr>
          <a:xfrm xmlns:a="http://schemas.openxmlformats.org/drawingml/2006/main">
            <a:off x="0" y="6572250"/>
            <a:ext cx="12192000" cy="285750"/>
          </a:xfrm>
          <a:prstGeom xmlns:a="http://schemas.openxmlformats.org/drawingml/2006/main" prst="rect">
            <a:avLst/>
          </a:prstGeom>
          <a:solidFill xmlns:a="http://schemas.openxmlformats.org/drawingml/2006/main">
            <a:srgbClr val="061B46"/>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3229306-E0B4-403E-9A98-F961EAAA9E11}"/>
              </a:ext>
            </a:extLst>
          </p:cNvPr>
          <p:cNvSpPr>
            <a:spLocks xmlns:a="http://schemas.openxmlformats.org/drawingml/2006/main" noGrp="1"/>
          </p:cNvSpPr>
          <p:nvPr/>
        </p:nvSpPr>
        <p:spPr>
          <a:xfrm xmlns:a="http://schemas.openxmlformats.org/drawingml/2006/main">
            <a:off x="381000" y="6581775"/>
            <a:ext cx="257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i="0">
                <a:solidFill>
                  <a:srgbClr val="F7D989"/>
                </a:solidFill>
              </a:defRPr>
            </a:pPr>
            <a:r>
              <a:rPr sz="975" b="1" i="0">
                <a:solidFill>
                  <a:srgbClr val="F7D989"/>
                </a:solidFill>
              </a:rPr>
              <a:t>FOUND • SESSION 7</a:t>
            </a:r>
          </a:p>
        </p:txBody>
      </p:sp>
      <p:sp>
        <p:nvSpPr>
          <p:cNvPr id="15" name="">
            <a:extLst xmlns:a="http://schemas.openxmlformats.org/drawingml/2006/main">
              <a:ext uri="{FF2B5EF4-FFF2-40B4-BE49-F238E27FC236}">
                <a16:creationId xmlns:a16="http://schemas.microsoft.com/office/drawing/2014/main" id="{81DA453C-A4F6-40D5-A73C-9CCED6338021}"/>
              </a:ext>
            </a:extLst>
          </p:cNvPr>
          <p:cNvSpPr>
            <a:spLocks xmlns:a="http://schemas.openxmlformats.org/drawingml/2006/main" noGrp="1"/>
          </p:cNvSpPr>
          <p:nvPr/>
        </p:nvSpPr>
        <p:spPr>
          <a:xfrm xmlns:a="http://schemas.openxmlformats.org/drawingml/2006/main">
            <a:off x="11430000" y="6581775"/>
            <a:ext cx="38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i="0">
                <a:solidFill>
                  <a:srgbClr val="FFFFFF"/>
                </a:solidFill>
              </a:defRPr>
            </a:pPr>
            <a:r>
              <a:rPr sz="975" b="1" i="0">
                <a:solidFill>
                  <a:srgbClr val="FFFFFF"/>
                </a:solidFill>
              </a:rPr>
              <a:t>14</a:t>
            </a:r>
          </a:p>
        </p:txBody>
      </p:sp>
    </p:spTree>
    <p:extLst>
      <p:ext uri="{BB962C8B-B14F-4D97-AF65-F5344CB8AC3E}">
        <p14:creationId xmlns:p14="http://schemas.microsoft.com/office/powerpoint/2010/main" val="150323998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2026-09-01T14:42:45.4640000Z</dcterms:created>
  <dcterms:modified xsi:type="dcterms:W3CDTF">2026-09-01T14:42:45.4640000Z</dcterms:modified>
</coreProperties>
</file>