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2c103bf5e94b76" /><Relationship Type="http://schemas.openxmlformats.org/officeDocument/2006/relationships/extended-properties" Target="/docProps/app.xml" Id="Re2cb8e8a2b5a47ee" /><Relationship Type="http://schemas.openxmlformats.org/officeDocument/2006/relationships/officeDocument" Target="/ppt/presentation.xml" Id="R0e73e32c896a4a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c4c5a795564ed0"/>
  </p:sldMasterIdLst>
  <p:notesMasterIdLst>
    <p:notesMasterId xmlns:r="http://schemas.openxmlformats.org/officeDocument/2006/relationships" r:id="R53a74e018b2b4ef4"/>
  </p:notesMasterIdLst>
  <p:sldIdLst>
    <p:sldId xmlns:r="http://schemas.openxmlformats.org/officeDocument/2006/relationships" id="256" r:id="Rc76aa64626954fd2"/>
    <p:sldId xmlns:r="http://schemas.openxmlformats.org/officeDocument/2006/relationships" id="257" r:id="R3c98938815044889"/>
    <p:sldId xmlns:r="http://schemas.openxmlformats.org/officeDocument/2006/relationships" id="258" r:id="Re91fca8e113a4ba0"/>
    <p:sldId xmlns:r="http://schemas.openxmlformats.org/officeDocument/2006/relationships" id="259" r:id="R3d66ccadf70448df"/>
    <p:sldId xmlns:r="http://schemas.openxmlformats.org/officeDocument/2006/relationships" id="260" r:id="R157a712a421248ef"/>
    <p:sldId xmlns:r="http://schemas.openxmlformats.org/officeDocument/2006/relationships" id="261" r:id="R49d864cc69a34793"/>
    <p:sldId xmlns:r="http://schemas.openxmlformats.org/officeDocument/2006/relationships" id="262" r:id="R4a209041526a40e2"/>
    <p:sldId xmlns:r="http://schemas.openxmlformats.org/officeDocument/2006/relationships" id="263" r:id="Rc6b6fae3c0934f88"/>
    <p:sldId xmlns:r="http://schemas.openxmlformats.org/officeDocument/2006/relationships" id="264" r:id="Rd806187685854131"/>
    <p:sldId xmlns:r="http://schemas.openxmlformats.org/officeDocument/2006/relationships" id="265" r:id="R93757b3959db4481"/>
    <p:sldId xmlns:r="http://schemas.openxmlformats.org/officeDocument/2006/relationships" id="266" r:id="Recb111b9c0ef4c38"/>
    <p:sldId xmlns:r="http://schemas.openxmlformats.org/officeDocument/2006/relationships" id="267" r:id="R00fe0adfa4c04dd8"/>
    <p:sldId xmlns:r="http://schemas.openxmlformats.org/officeDocument/2006/relationships" id="268" r:id="Rc73699761a13415e"/>
    <p:sldId xmlns:r="http://schemas.openxmlformats.org/officeDocument/2006/relationships" id="269" r:id="Rf08587abd87b4e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389d781d5e4953" /><Relationship Type="http://schemas.openxmlformats.org/officeDocument/2006/relationships/slideMaster" Target="/ppt/slideMasters/slideMaster1.xml" Id="Rd8c4c5a795564ed0" /><Relationship Type="http://schemas.openxmlformats.org/officeDocument/2006/relationships/notesMaster" Target="/ppt/notesMasters/notesMaster1.xml" Id="R53a74e018b2b4ef4" /><Relationship Type="http://schemas.openxmlformats.org/officeDocument/2006/relationships/presProps" Target="/ppt/presProps.xml" Id="R0c9252ea7c55458f" /><Relationship Type="http://schemas.openxmlformats.org/officeDocument/2006/relationships/tableStyles" Target="/ppt/tableStyles.xml" Id="Rcf63791c30844298" /><Relationship Type="http://schemas.openxmlformats.org/officeDocument/2006/relationships/slide" Target="/ppt/slides/slide1.xml" Id="Rc76aa64626954fd2" /><Relationship Type="http://schemas.openxmlformats.org/officeDocument/2006/relationships/slide" Target="/ppt/slides/slide2.xml" Id="R3c98938815044889" /><Relationship Type="http://schemas.openxmlformats.org/officeDocument/2006/relationships/slide" Target="/ppt/slides/slide3.xml" Id="Re91fca8e113a4ba0" /><Relationship Type="http://schemas.openxmlformats.org/officeDocument/2006/relationships/slide" Target="/ppt/slides/slide4.xml" Id="R3d66ccadf70448df" /><Relationship Type="http://schemas.openxmlformats.org/officeDocument/2006/relationships/slide" Target="/ppt/slides/slide5.xml" Id="R157a712a421248ef" /><Relationship Type="http://schemas.openxmlformats.org/officeDocument/2006/relationships/slide" Target="/ppt/slides/slide6.xml" Id="R49d864cc69a34793" /><Relationship Type="http://schemas.openxmlformats.org/officeDocument/2006/relationships/slide" Target="/ppt/slides/slide7.xml" Id="R4a209041526a40e2" /><Relationship Type="http://schemas.openxmlformats.org/officeDocument/2006/relationships/slide" Target="/ppt/slides/slide8.xml" Id="Rc6b6fae3c0934f88" /><Relationship Type="http://schemas.openxmlformats.org/officeDocument/2006/relationships/slide" Target="/ppt/slides/slide9.xml" Id="Rd806187685854131" /><Relationship Type="http://schemas.openxmlformats.org/officeDocument/2006/relationships/slide" Target="/ppt/slides/slide10.xml" Id="R93757b3959db4481" /><Relationship Type="http://schemas.openxmlformats.org/officeDocument/2006/relationships/slide" Target="/ppt/slides/slide11.xml" Id="Recb111b9c0ef4c38" /><Relationship Type="http://schemas.openxmlformats.org/officeDocument/2006/relationships/slide" Target="/ppt/slides/slide12.xml" Id="R00fe0adfa4c04dd8" /><Relationship Type="http://schemas.openxmlformats.org/officeDocument/2006/relationships/slide" Target="/ppt/slides/slide13.xml" Id="Rc73699761a13415e" /><Relationship Type="http://schemas.openxmlformats.org/officeDocument/2006/relationships/slide" Target="/ppt/slides/slide14.xml" Id="Rf08587abd87b4e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755075306347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1875ba7b454228" /><Relationship Type="http://schemas.openxmlformats.org/officeDocument/2006/relationships/notesMaster" Target="/ppt/notesMasters/notesMaster1.xml" Id="Ree460be662e74f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75d0522f034d03" /><Relationship Type="http://schemas.openxmlformats.org/officeDocument/2006/relationships/notesMaster" Target="/ppt/notesMasters/notesMaster1.xml" Id="R895be06b06fd4b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168ca11b6345b9" /><Relationship Type="http://schemas.openxmlformats.org/officeDocument/2006/relationships/notesMaster" Target="/ppt/notesMasters/notesMaster1.xml" Id="R3139fba072454f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f4c7482648420a" /><Relationship Type="http://schemas.openxmlformats.org/officeDocument/2006/relationships/notesMaster" Target="/ppt/notesMasters/notesMaster1.xml" Id="R04c1a70d65484e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a7e777ea25454c" /><Relationship Type="http://schemas.openxmlformats.org/officeDocument/2006/relationships/notesMaster" Target="/ppt/notesMasters/notesMaster1.xml" Id="Rb7f7b0fdf99c4e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bcc20f53724130" /><Relationship Type="http://schemas.openxmlformats.org/officeDocument/2006/relationships/notesMaster" Target="/ppt/notesMasters/notesMaster1.xml" Id="R5779b80c5ac040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29a4e5b24d44e8" /><Relationship Type="http://schemas.openxmlformats.org/officeDocument/2006/relationships/notesMaster" Target="/ppt/notesMasters/notesMaster1.xml" Id="Ra40477b11bee40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80a7cc77494320" /><Relationship Type="http://schemas.openxmlformats.org/officeDocument/2006/relationships/notesMaster" Target="/ppt/notesMasters/notesMaster1.xml" Id="Rd17a9ed6d8dd47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5305d93a2754be9" /><Relationship Type="http://schemas.openxmlformats.org/officeDocument/2006/relationships/notesMaster" Target="/ppt/notesMasters/notesMaster1.xml" Id="R94a1a234567348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1e9d0bd70e4ff0" /><Relationship Type="http://schemas.openxmlformats.org/officeDocument/2006/relationships/notesMaster" Target="/ppt/notesMasters/notesMaster1.xml" Id="R2b3638ea128e41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46f8eb035b46b2" /><Relationship Type="http://schemas.openxmlformats.org/officeDocument/2006/relationships/notesMaster" Target="/ppt/notesMasters/notesMaster1.xml" Id="Rddc187f78ee94e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e99fbf76e7542bd" /><Relationship Type="http://schemas.openxmlformats.org/officeDocument/2006/relationships/notesMaster" Target="/ppt/notesMasters/notesMaster1.xml" Id="Refdaf23d547a4f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0cb3824bb664109" /><Relationship Type="http://schemas.openxmlformats.org/officeDocument/2006/relationships/notesMaster" Target="/ppt/notesMasters/notesMaster1.xml" Id="R5fe3f536c5aa42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041f043d904247" /><Relationship Type="http://schemas.openxmlformats.org/officeDocument/2006/relationships/notesMaster" Target="/ppt/notesMasters/notesMaster1.xml" Id="Rd05fc84396d542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main question. The wall and doorway are symbolic; the lesson will explain what Christ accomplished through the cross.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Shield/neocities-fireprooofcommentaries/rc3/09_Youth_Resources/Found/Video_Plans/Session_06_Assets/Found-06-Barrier-Wall-Storyboard-v1.png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Draw GOD and SINNERS on opposite sides with a wide barrier. Review guilt, judgment and death, estrangement, and bondage. Ask what each requires.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the wall make the problem concrete. The barriers correspond to real dimensions of sin's condition before God.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Shield/neocities-fireprooofcommentaries/rc3/09_Youth_Resources/Found/Video_Plans/Found-06-Illustrative-Video-Plan.md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Shield/neocities-fireprooofcommentaries/rc3/09_Youth_Resources/Found/Video_Plans/Session_06_Assets/Found-06-Barrier-Wall-Storyboard-v1.png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Ordinary tools are unequal to these tasks. The cross is not one helpful technique among others; it is God's saving action in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Shield/neocities-fireprooofcommentaries/rc3/09_Youth_Resources/Found/Video_Plans/Found-06-Illustrative-Video-Plan.md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Shield/neocities-fireprooofcommentaries/rc3/09_Youth_Resources/Found/Video_Plans/Session_06_Assets/Found-06-Barrier-Wall-Storyboard-v1.png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1 Peter 3:18. Circle 'the just for the unjust' and underline 'that he might bring us to God.' The purpose controls every dimension of the lesson.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  <a:p xmlns:a="http://schemas.openxmlformats.org/drawingml/2006/main">
            <a:r>
              <a:t>- /Volumes/T7 Shield/neocities-fireprooofcommentaries/rc3/09_Youth_Resources/Found/Video_Plans/Session_06_Assets/Found-06-Barrier-Wall-Storyboard-v1.png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present the terms as competing theories or detachable benefits. They belong together within the Father's and Son's united saving purpose.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Christ is not a third party forced into another's dispute. The obedient Son acts with the Father to save. Substitution is personal, willing, and purposeful.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wrath from human temper. Propitiation names righteous judgment answered through the willing, sinless substitute. Do not portray the Father as hostile and the Son as loving.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Forgiveness removes guilt's claim; redemption reclaims those under bondage. Keep both tied to the one work of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Reconciliation establishes actual peace and restored relationship, not a temporary ceasefire. This is another result of the same saving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Atonement is the uniting work of Christ. It does not distribute detached benefits; it removes every obstacle so those who trust Christ share life with God in Him. Communion in Christ is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  <a:p xmlns:a="http://schemas.openxmlformats.org/drawingml/2006/main">
            <a:r>
              <a:t>- /Volumes/T7 Shield/neocities-fireprooofcommentaries/rc3/09_Youth_Resources/Found/Video_Plans/Session_06_Assets/Found-06-Barrier-Wall-Storyboard-v1.png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all six terms rapidly. They describe the one cross from complementary angles. No division within the Trinity; no automatic universal reception; resurrection completes the saving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  <a:p xmlns:a="http://schemas.openxmlformats.org/drawingml/2006/main">
            <a:r>
              <a:t>- /Volumes/T7 Shield/neocities-fireprooofcommentaries/rc3/09_Youth_Resources/Found/Visual_Theology/Found-06-Visual-Theology.png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leader-guide follow-ups. Keep returning from individual terms to the unified saving purpose and the goal of communion with God in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Do not offer automatic reassurance or manufacture a decision. Point to the crucified and risen Christ and invite private conversation. Preserve the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Shield/neocities-fireprooofcommentaries/rc3/09_Youth_Resources/Found/Leader_Guides/RC3-Found-Leader-06-WhyDidJesusGiveHimself.pdf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Shield/neocities-fireprooofcommentaries/rc3/09_Youth_Resources/Found/Student_Handouts/RC3-Found-Handout-06-WhyDidJesusGiveHimself.pdf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0e0920400846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30a4ee90974f94" /><Relationship Type="http://schemas.openxmlformats.org/officeDocument/2006/relationships/slideLayout" Target="/ppt/slideLayouts/slideLayout1.xml" Id="R8b72970f664c46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72970f664c46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9807399f64b2b" /><Relationship Type="http://schemas.openxmlformats.org/officeDocument/2006/relationships/image" Target="/ppt/media/image.png" Id="R61422cb1ad194fae" /><Relationship Type="http://schemas.openxmlformats.org/officeDocument/2006/relationships/notesSlide" Target="/ppt/notesSlides/notesSlide1.xml" Id="Rcd3e488110284c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ccf04d7bf4f6f" /><Relationship Type="http://schemas.openxmlformats.org/officeDocument/2006/relationships/notesSlide" Target="/ppt/notesSlides/notesSlide2.xml" Id="R79992fdb303848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6e0244cf34e07" /><Relationship Type="http://schemas.openxmlformats.org/officeDocument/2006/relationships/image" Target="/ppt/media/image2.png" Id="Rab2ee72f03cf4fd5" /><Relationship Type="http://schemas.openxmlformats.org/officeDocument/2006/relationships/notesSlide" Target="/ppt/notesSlides/notesSlide3.xml" Id="Rfcb3440b578249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7e97ad34b4c65" /><Relationship Type="http://schemas.openxmlformats.org/officeDocument/2006/relationships/image" Target="/ppt/media/image3.png" Id="R89daac48ff3a46ea" /><Relationship Type="http://schemas.openxmlformats.org/officeDocument/2006/relationships/notesSlide" Target="/ppt/notesSlides/notesSlide4.xml" Id="R2514f4cfd14745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4011507a94580" /><Relationship Type="http://schemas.openxmlformats.org/officeDocument/2006/relationships/image" Target="/ppt/media/image4.png" Id="R3c84a85d837c4f44" /><Relationship Type="http://schemas.openxmlformats.org/officeDocument/2006/relationships/notesSlide" Target="/ppt/notesSlides/notesSlide5.xml" Id="Rcbb2a550c5994a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4cd14149ad4c63" /><Relationship Type="http://schemas.openxmlformats.org/officeDocument/2006/relationships/image" Target="/ppt/media/image5.png" Id="R71ec61e614b74e9b" /><Relationship Type="http://schemas.openxmlformats.org/officeDocument/2006/relationships/notesSlide" Target="/ppt/notesSlides/notesSlide6.xml" Id="Rd84d090cb6fe41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9eab1bf35400c" /><Relationship Type="http://schemas.openxmlformats.org/officeDocument/2006/relationships/image" Target="/ppt/media/image6.png" Id="R95c894b7755f4ce6" /><Relationship Type="http://schemas.openxmlformats.org/officeDocument/2006/relationships/notesSlide" Target="/ppt/notesSlides/notesSlide7.xml" Id="R19952acaf22540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53f200afd4f8d" /><Relationship Type="http://schemas.openxmlformats.org/officeDocument/2006/relationships/image" Target="/ppt/media/image7.png" Id="R6791903db95d4802" /><Relationship Type="http://schemas.openxmlformats.org/officeDocument/2006/relationships/notesSlide" Target="/ppt/notesSlides/notesSlide8.xml" Id="Re2d8972452a145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f4ecf89a346ff" /><Relationship Type="http://schemas.openxmlformats.org/officeDocument/2006/relationships/notesSlide" Target="/ppt/notesSlides/notesSlide9.xml" Id="R759ce6c2439445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9167af0664d97" /><Relationship Type="http://schemas.openxmlformats.org/officeDocument/2006/relationships/notesSlide" Target="/ppt/notesSlides/notesSlide10.xml" Id="Reb2a52d5d75b4e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a42330cff476c" /><Relationship Type="http://schemas.openxmlformats.org/officeDocument/2006/relationships/image" Target="/ppt/media/image8.png" Id="R29049bb1b3074bef" /><Relationship Type="http://schemas.openxmlformats.org/officeDocument/2006/relationships/notesSlide" Target="/ppt/notesSlides/notesSlide11.xml" Id="Rb734f075873049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9c06024eb4c99" /><Relationship Type="http://schemas.openxmlformats.org/officeDocument/2006/relationships/notesSlide" Target="/ppt/notesSlides/notesSlide12.xml" Id="R9d8a59a98a2a46b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183382e3342fe" /><Relationship Type="http://schemas.openxmlformats.org/officeDocument/2006/relationships/notesSlide" Target="/ppt/notesSlides/notesSlide13.xml" Id="R17e8d4fca78640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11cbf7ab04d26" /><Relationship Type="http://schemas.openxmlformats.org/officeDocument/2006/relationships/image" Target="/ppt/media/image9.png" Id="Rfc27c37d035141ab" /><Relationship Type="http://schemas.openxmlformats.org/officeDocument/2006/relationships/notesSlide" Target="/ppt/notesSlides/notesSlide14.xml" Id="R93d678d369244c9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22cb1ad194fae"/>
          <a:srcRect xmlns:a="http://schemas.openxmlformats.org/drawingml/2006/main" l="10936" t="0" r="109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5DB13-F64D-4AF0-8398-5EE953A4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2E18D2-5425-4B2B-AD32-D0275C02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6858000" cy="5429250"/>
          </a:xfrm>
          <a:prstGeom xmlns:a="http://schemas.openxmlformats.org/drawingml/2006/main" prst="roundRect">
            <a:avLst>
              <a:gd name="adj" fmla="val 1404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6647C-729E-47B2-8C8A-F670DB4C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334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97CBA-18C1-45CB-9D14-3E92BF30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333500"/>
            <a:ext cx="4857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025" b="1" i="0">
                <a:solidFill>
                  <a:srgbClr val="FAF4E6"/>
                </a:solidFill>
              </a:defRPr>
            </a:pPr>
            <a:r>
              <a:rPr sz="5025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F4714D-E4EC-4059-881B-9DBA13759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098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SESSION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A66FD-50B0-471A-9473-42F44E6A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24150"/>
            <a:ext cx="5953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75" b="1" i="0">
                <a:solidFill>
                  <a:srgbClr val="FFFFFF"/>
                </a:solidFill>
              </a:defRPr>
            </a:pPr>
            <a:r>
              <a:rPr sz="3375" b="1" i="0">
                <a:solidFill>
                  <a:srgbClr val="FFFFFF"/>
                </a:solidFill>
              </a:rPr>
              <a:t>WHY DID JESUS</a:t>
            </a:r>
          </a:p>
          <a:p xmlns:a="http://schemas.openxmlformats.org/drawingml/2006/main">
            <a:pPr algn="l">
              <a:defRPr sz="3375" b="1" i="0">
                <a:solidFill>
                  <a:srgbClr val="FFFFFF"/>
                </a:solidFill>
              </a:defRPr>
            </a:pPr>
            <a:r>
              <a:rPr sz="3375" b="1" i="0">
                <a:solidFill>
                  <a:srgbClr val="FFFFFF"/>
                </a:solidFill>
              </a:rPr>
              <a:t>GIVE HIMSELF</a:t>
            </a:r>
          </a:p>
          <a:p xmlns:a="http://schemas.openxmlformats.org/drawingml/2006/main">
            <a:pPr algn="l">
              <a:defRPr sz="3375" b="1" i="0">
                <a:solidFill>
                  <a:srgbClr val="FFFFFF"/>
                </a:solidFill>
              </a:defRPr>
            </a:pPr>
            <a:r>
              <a:rPr sz="3375" b="1" i="0">
                <a:solidFill>
                  <a:srgbClr val="FFFFFF"/>
                </a:solidFill>
              </a:rPr>
              <a:t>FOR US?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F1CF0-D0DC-4714-9093-D3B77E96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52950"/>
            <a:ext cx="3048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7C068E-E4DF-4448-8242-75D34FA7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81550"/>
            <a:ext cx="542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1">
                <a:solidFill>
                  <a:srgbClr val="FAF4E6"/>
                </a:solidFill>
              </a:defRPr>
            </a:pPr>
            <a:r>
              <a:rPr sz="1725" b="0" i="1">
                <a:solidFill>
                  <a:srgbClr val="FAF4E6"/>
                </a:solidFill>
              </a:rPr>
              <a:t>The Cross and Everything Standing</a:t>
            </a:r>
          </a:p>
          <a:p xmlns:a="http://schemas.openxmlformats.org/drawingml/2006/main">
            <a:pPr algn="l">
              <a:defRPr sz="1725" b="0" i="1">
                <a:solidFill>
                  <a:srgbClr val="FAF4E6"/>
                </a:solidFill>
              </a:defRPr>
            </a:pPr>
            <a:r>
              <a:rPr sz="1725" b="0" i="1">
                <a:solidFill>
                  <a:srgbClr val="FAF4E6"/>
                </a:solidFill>
              </a:rPr>
              <a:t>Between Us and God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510C4-9A6E-4F47-AAC2-7DB289D3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63880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3338489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A7E804-A9B6-49BD-868D-1663DF38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46372-0117-4240-9FA4-E1BC760E6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What stands between us?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0A7E8-CC11-4616-8A69-0ACAE895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6207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Name each barrier—and what would have to happen for it to be removed.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A74F3-CB07-45F4-A117-66C0D1BF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238375"/>
            <a:ext cx="2619375" cy="232410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B43B3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F3B7A-4040-4166-BAD6-2A51A263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574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345A3-6526-4AB8-9520-DD976233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324225"/>
            <a:ext cx="21240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B43B31"/>
                </a:solidFill>
              </a:defRPr>
            </a:pPr>
            <a:r>
              <a:rPr sz="1725" b="1" i="0">
                <a:solidFill>
                  <a:srgbClr val="B43B31"/>
                </a:solidFill>
              </a:rPr>
              <a:t>GUILT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F9E40-EC8F-46C7-A35C-77C012C6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905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735"/>
                </a:solidFill>
              </a:defRPr>
            </a:pPr>
            <a:r>
              <a:rPr sz="1425" b="1" i="0">
                <a:solidFill>
                  <a:srgbClr val="0B1735"/>
                </a:solidFill>
              </a:rPr>
              <a:t>must be removed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C956E-F0FE-4F7A-90D3-C1F6C371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38375"/>
            <a:ext cx="2619375" cy="232410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4F6F3-BA09-49DD-A95E-CFD3468E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574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70AC2E-1FCF-4589-8C13-B267DCCE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324225"/>
            <a:ext cx="21240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061B46"/>
                </a:solidFill>
              </a:defRPr>
            </a:pPr>
            <a:r>
              <a:rPr sz="1725" b="1" i="0">
                <a:solidFill>
                  <a:srgbClr val="061B46"/>
                </a:solidFill>
              </a:rPr>
              <a:t>JUDGMENT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22300B-C1E4-497B-AC71-3F4FC4EF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905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735"/>
                </a:solidFill>
              </a:defRPr>
            </a:pPr>
            <a:r>
              <a:rPr sz="1425" b="1" i="0">
                <a:solidFill>
                  <a:srgbClr val="0B1735"/>
                </a:solidFill>
              </a:rPr>
              <a:t>must be borne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EA937-C1B4-467D-85CE-C970F6E7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238375"/>
            <a:ext cx="2619375" cy="232410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793E4-09B4-4D9C-9F57-212F9E8B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4574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F42CA-552E-40C9-9B9D-28DDB5F5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324225"/>
            <a:ext cx="21240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68B2C"/>
                </a:solidFill>
              </a:defRPr>
            </a:pPr>
            <a:r>
              <a:rPr sz="1725" b="1" i="0">
                <a:solidFill>
                  <a:srgbClr val="F68B2C"/>
                </a:solidFill>
              </a:rPr>
              <a:t>BONDAGE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05109E-0E5E-440B-8A0C-890FAD23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905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735"/>
                </a:solidFill>
              </a:defRPr>
            </a:pPr>
            <a:r>
              <a:rPr sz="1425" b="1" i="0">
                <a:solidFill>
                  <a:srgbClr val="0B1735"/>
                </a:solidFill>
              </a:rPr>
              <a:t>captives reclaimed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BCC885-E0CF-4157-B260-A4D4F994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238375"/>
            <a:ext cx="2619375" cy="232410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1EE14-7BE8-4506-B247-F6FFC204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457450"/>
            <a:ext cx="6286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30B33B-BA7F-4EE7-98C7-D8F75BAA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324225"/>
            <a:ext cx="21240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12A7A"/>
                </a:solidFill>
              </a:defRPr>
            </a:pPr>
            <a:r>
              <a:rPr sz="1725" b="1" i="0">
                <a:solidFill>
                  <a:srgbClr val="512A7A"/>
                </a:solidFill>
              </a:rPr>
              <a:t>ESTRANGEMENT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341DBB-ADF1-4E16-A22A-2F9B1243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905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735"/>
                </a:solidFill>
              </a:defRPr>
            </a:pPr>
            <a:r>
              <a:rPr sz="1425" b="1" i="0">
                <a:solidFill>
                  <a:srgbClr val="0B1735"/>
                </a:solidFill>
              </a:rPr>
              <a:t>peace established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E0340-CADB-4F7F-84EB-9F7F7914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43500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0B633A"/>
                </a:solidFill>
              </a:defRPr>
            </a:pPr>
            <a:r>
              <a:rPr sz="2250" b="1" i="0">
                <a:solidFill>
                  <a:srgbClr val="0B633A"/>
                </a:solidFill>
              </a:rPr>
              <a:t>The cross answers every barrier toward one end: to bring us to God.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F54C63-0AEB-4AC1-85B2-C8DE0AAC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8578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61B46"/>
                </a:solidFill>
              </a:defRPr>
            </a:pPr>
            <a:r>
              <a:rPr sz="1350" b="1" i="0">
                <a:solidFill>
                  <a:srgbClr val="061B46"/>
                </a:solidFill>
              </a:rPr>
              <a:t>1 Peter 3:18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D8B038-22E4-44D2-9F0C-4B760772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EE2AD9-9E3C-4C36-A5FB-7DF21954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C67DFD-44CF-4033-AFDD-C3E11B0A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565571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ee72f03cf4fd5"/>
          <a:srcRect xmlns:a="http://schemas.openxmlformats.org/drawingml/2006/main" l="0" t="5113" r="0" b="5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2648DF-5B03-4708-94AF-33DFF29F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333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THE BARRIER IS REAL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872971-A1EB-4C5C-9CD6-87E6755C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76825"/>
            <a:ext cx="105156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B97282-EE86-4BFA-9494-32AE6C53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971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Guilt, judgment, bondage, and estrangement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are not imaginary problems.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BED46-7CAD-419C-9C95-58A32747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0F862-4DD6-4F40-BB1C-A653D921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3A1BD9-9C5C-4C5D-841A-F4ABC075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27913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aac48ff3a46ea"/>
          <a:srcRect xmlns:a="http://schemas.openxmlformats.org/drawingml/2006/main" l="0" t="5113" r="0" b="5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54D7F-D9A1-4D12-B13B-80E99DBC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238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7A1D1D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SELF-RESCUE FAILS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8BE76-F3E2-4CFD-8A73-14958546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76825"/>
            <a:ext cx="105156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7A1D1D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C419C0-C1F2-4FC2-835F-EDD3F9E5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971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 i="0">
                <a:solidFill>
                  <a:srgbClr val="FFFFFF"/>
                </a:solidFill>
              </a:defRPr>
            </a:pPr>
            <a:r>
              <a:rPr sz="2475" b="1" i="0">
                <a:solidFill>
                  <a:srgbClr val="FFFFFF"/>
                </a:solidFill>
              </a:rPr>
              <a:t>No human effort can erase guilt, answer judgment,</a:t>
            </a:r>
          </a:p>
          <a:p xmlns:a="http://schemas.openxmlformats.org/drawingml/2006/main">
            <a:pPr algn="ctr">
              <a:defRPr sz="2475" b="1" i="0">
                <a:solidFill>
                  <a:srgbClr val="FFFFFF"/>
                </a:solidFill>
              </a:defRPr>
            </a:pPr>
            <a:r>
              <a:rPr sz="2475" b="1" i="0">
                <a:solidFill>
                  <a:srgbClr val="FFFFFF"/>
                </a:solidFill>
              </a:rPr>
              <a:t>break bondage, and establish peace with God.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A54D8-D1E9-49EF-83FE-D9D59EA5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6557D-1346-47B3-8C7E-87A16AED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D2717-D411-49F0-B818-59635206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9819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84a85d837c4f44"/>
          <a:srcRect xmlns:a="http://schemas.openxmlformats.org/drawingml/2006/main" l="0" t="3780" r="0" b="37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953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7D865-C627-48B8-A738-D5A320BE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143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ONE WAY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F63802-D3CF-4C54-9489-D8943E99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91125"/>
            <a:ext cx="105156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0DB2D-79CC-4F86-816D-F9934E66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57800"/>
            <a:ext cx="971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The just One gave Himself for the unjust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in order to bring us to God.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C677B-8299-41CE-BFCD-95D4211F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C1E54-AAB7-44B3-9A0F-A16BCE2E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A93BF-6B36-4E1C-B04D-F857BF75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2741772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ec61e614b74e9b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DBE6B-1037-464F-8BA5-A80D5396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4FDD7-59B4-40F0-B2B3-D6D87412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858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7B5B9-2E6A-44EC-9409-AAAC788C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95400"/>
            <a:ext cx="10382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The cross is one coherent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saving accomplishment.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113D6-5999-4156-921B-0CC3883E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BF70E-209A-450A-9E50-FA884D78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AF4E6"/>
                </a:solidFill>
              </a:defRPr>
            </a:pPr>
            <a:r>
              <a:rPr sz="2550" b="1" i="0">
                <a:solidFill>
                  <a:srgbClr val="FAF4E6"/>
                </a:solidFill>
              </a:rPr>
              <a:t>Substitution, sacrifice, propitiation, redemption, reconciliation, and atonement describe complementary dimensions of the same saving act.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A7623-C5D0-4588-AA6B-F5BAD866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721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7D989"/>
                </a:solidFill>
              </a:defRPr>
            </a:pPr>
            <a:r>
              <a:rPr sz="1950" b="0" i="0">
                <a:solidFill>
                  <a:srgbClr val="F7D989"/>
                </a:solidFill>
              </a:rPr>
              <a:t>One cross. One saving purpose. One goal: communion with God in Christ.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3EF5C-7ADC-4F06-8FDC-C7D2F95B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4981C7-C932-4EDA-93F5-7DBF21C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5B67F-458E-4307-9AD6-73B8639A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084351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c894b7755f4ce6"/>
          <a:srcRect xmlns:a="http://schemas.openxmlformats.org/drawingml/2006/main" l="33440" t="0" r="334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572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684CA-F840-401B-AF7F-DEF6CB00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905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1 PETER 3:18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1B51C5-906F-4BAD-A8C5-B1E75169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028700"/>
            <a:ext cx="581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</a:defRPr>
            </a:pPr>
            <a:r>
              <a:rPr sz="3450" b="1" i="0">
                <a:solidFill>
                  <a:srgbClr val="FFFFFF"/>
                </a:solidFill>
              </a:rPr>
              <a:t>Christ willingly stands</a:t>
            </a:r>
          </a:p>
          <a:p xmlns:a="http://schemas.openxmlformats.org/drawingml/2006/main">
            <a:pPr algn="l">
              <a:defRPr sz="3450" b="1" i="0">
                <a:solidFill>
                  <a:srgbClr val="FFFFFF"/>
                </a:solidFill>
              </a:defRPr>
            </a:pPr>
            <a:r>
              <a:rPr sz="3450" b="1" i="0">
                <a:solidFill>
                  <a:srgbClr val="FFFFFF"/>
                </a:solidFill>
              </a:rPr>
              <a:t>for sinners.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F9B62-6EB2-4D51-B0B0-CBF8A20F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476500"/>
            <a:ext cx="2286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DD8039-8B28-49CB-8755-889FE6C5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895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D989"/>
                </a:solidFill>
              </a:defRPr>
            </a:pPr>
            <a:r>
              <a:rPr sz="1800" b="1" i="0">
                <a:solidFill>
                  <a:srgbClr val="F7D989"/>
                </a:solidFill>
              </a:rPr>
              <a:t>SUBSTITUTION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A9973-4F5D-4867-9CE0-F81C52C4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276600"/>
            <a:ext cx="542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The just One stands for the unjust.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BB03F4-3070-49C9-BD8C-1058F636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1719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D989"/>
                </a:solidFill>
              </a:defRPr>
            </a:pPr>
            <a:r>
              <a:rPr sz="1800" b="1" i="0">
                <a:solidFill>
                  <a:srgbClr val="F7D989"/>
                </a:solidFill>
              </a:rPr>
              <a:t>SACRIFICE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86294-D5EF-46BE-B8A6-59561E8B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552950"/>
            <a:ext cx="542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The obedient Son willingly gives Himself.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BABD6-A9DA-463E-B242-CEFE1B10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514975"/>
            <a:ext cx="54292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A8EEA-66A9-44EB-8AC8-39BED9B0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629275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PERSONAL • WILLING • PURPOSEFUL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6288B4-D1E7-455C-9710-F68AF37D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4714F2-1090-4CDC-A7E6-F418B9D4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11DF40-510D-4E12-92E6-07796101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7099235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1903db95d4802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DC7EE-A836-4E6C-8A70-ED821ADC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E34BB5-8AFF-496D-8EF6-7DF67788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96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ROMANS 3:21-26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51885-7E0B-4CE2-8B86-CCC2BA73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10490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Christ bears judgment.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2735E-67A6-43D8-B3D8-FE279D4B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2428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907B9-853F-4050-B369-7EB41A27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7175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AF4E6"/>
                </a:solidFill>
              </a:defRPr>
            </a:pPr>
            <a:r>
              <a:rPr sz="2550" b="1" i="0">
                <a:solidFill>
                  <a:srgbClr val="FAF4E6"/>
                </a:solidFill>
              </a:rPr>
              <a:t>God's wrath is His holy opposition to rebellion—not uncontrolled temper.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4FE84-6130-471B-B0AC-E239591C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43325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7D989"/>
                </a:solidFill>
              </a:defRPr>
            </a:pPr>
            <a:r>
              <a:rPr sz="2550" b="1" i="0">
                <a:solidFill>
                  <a:srgbClr val="F7D989"/>
                </a:solidFill>
              </a:rPr>
              <a:t>The sinless Son bears judgment for sinners and answers God's righteous wrath.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7DEC62-7F8F-4FB9-AA10-1169018F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62550"/>
            <a:ext cx="10477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FA8154-3C5D-4935-9DC3-12AE6CB7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95900"/>
            <a:ext cx="963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PENAL SUBSTITUTION IS SUBSTITUTION UNTO PROPITIATION.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D9095-0EE8-4224-994E-7583C38C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09ED2C-0F76-4496-99A7-4BF5CEF33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EE9C5-F39C-410E-A743-2726EC9B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443104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05A7A-94E7-49CA-99BF-F81FF3AD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THE SAME CROSS REMOVES CLAIMS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D1C1B-C756-406E-80B8-6E419477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Guilt forgiven. Captives reclaimed.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F42A5B-D364-446E-BE99-2971ADAA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19250"/>
            <a:ext cx="533400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202622-7995-428C-B857-57F6CAE8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4648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FORGIVENESS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82378-4E51-49CA-B0A7-FE7AEE8E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457450"/>
            <a:ext cx="4286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FB393-2464-4CE6-B32C-8690A93E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81300"/>
            <a:ext cx="4419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1735"/>
                </a:solidFill>
              </a:defRPr>
            </a:pPr>
            <a:r>
              <a:rPr sz="2175" b="1" i="0">
                <a:solidFill>
                  <a:srgbClr val="0B1735"/>
                </a:solidFill>
              </a:rPr>
              <a:t>The claim of guilt is removed.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5CB04-1008-4A8C-A304-D65701BF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705225"/>
            <a:ext cx="43053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40506A"/>
                </a:solidFill>
              </a:defRPr>
            </a:pPr>
            <a:r>
              <a:rPr sz="1650" b="1" i="0">
                <a:solidFill>
                  <a:srgbClr val="40506A"/>
                </a:solidFill>
              </a:rPr>
              <a:t>Christ's saving work answers the truth of our guilt without pretending rebellion never mattered.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11BEF-17D7-4445-9C6B-6FF536E6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19250"/>
            <a:ext cx="533400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1C4A92-B607-4038-9982-C7AB8003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885950"/>
            <a:ext cx="4648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68B2C"/>
                </a:solidFill>
              </a:defRPr>
            </a:pPr>
            <a:r>
              <a:rPr sz="2025" b="1" i="0">
                <a:solidFill>
                  <a:srgbClr val="F68B2C"/>
                </a:solidFill>
              </a:rPr>
              <a:t>REDEMPTION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E096C-281C-4818-BBFF-A19E5235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457450"/>
            <a:ext cx="4286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27AF7-1EE2-4EA0-AEB3-2339626C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81300"/>
            <a:ext cx="4419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1735"/>
                </a:solidFill>
              </a:defRPr>
            </a:pPr>
            <a:r>
              <a:rPr sz="2175" b="1" i="0">
                <a:solidFill>
                  <a:srgbClr val="0B1735"/>
                </a:solidFill>
              </a:rPr>
              <a:t>Those under bondage are reclaimed.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CAF86-6D04-4652-8FAB-4BD43A9C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05225"/>
            <a:ext cx="43053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40506A"/>
                </a:solidFill>
              </a:defRPr>
            </a:pPr>
            <a:r>
              <a:rPr sz="1650" b="1" i="0">
                <a:solidFill>
                  <a:srgbClr val="40506A"/>
                </a:solidFill>
              </a:rPr>
              <a:t>The cross does not merely improve captives. Christ purchases freedom and reclaims those held under sin's rule.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9F565F-A962-453A-90AC-84E35A57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721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1">
                <a:solidFill>
                  <a:srgbClr val="0B633A"/>
                </a:solidFill>
              </a:defRPr>
            </a:pPr>
            <a:r>
              <a:rPr sz="1800" b="1" i="1">
                <a:solidFill>
                  <a:srgbClr val="0B633A"/>
                </a:solidFill>
              </a:rPr>
              <a:t>These are complementary results of the same cross.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DE461-4DD9-4456-BE50-5EAF3244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13B67E-C5BF-4780-823E-FF31E605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04291-3B22-44CB-8F9A-D81B1794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743841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9EB9E5-8F4B-41DF-AF11-65458025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95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RECONCILIATION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3ECD2-C5F9-452F-AEF4-1C96CC36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Christ makes peace with God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DEC1E8-CEAC-4722-B26C-D99B7C4D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76400"/>
            <a:ext cx="10706100" cy="2305050"/>
          </a:xfrm>
          <a:prstGeom xmlns:a="http://schemas.openxmlformats.org/drawingml/2006/main" prst="roundRect">
            <a:avLst>
              <a:gd name="adj" fmla="val 3306"/>
            </a:avLst>
          </a:prstGeom>
          <a:solidFill xmlns:a="http://schemas.openxmlformats.org/drawingml/2006/main">
            <a:srgbClr val="EAF7F3"/>
          </a:solidFill>
          <a:ln xmlns:a="http://schemas.openxmlformats.org/drawingml/2006/main" w="38100">
            <a:solidFill>
              <a:srgbClr val="126C7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F79662-116C-466B-AED2-79FF94206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009775"/>
            <a:ext cx="962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75" b="1" i="0">
                <a:solidFill>
                  <a:srgbClr val="126C73"/>
                </a:solidFill>
              </a:defRPr>
            </a:pPr>
            <a:r>
              <a:rPr sz="2775" b="1" i="0">
                <a:solidFill>
                  <a:srgbClr val="126C73"/>
                </a:solidFill>
              </a:rPr>
              <a:t>Reconciliation is more than a truce.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6B661-DE40-4E00-B855-5C355438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9875"/>
            <a:ext cx="942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0B1735"/>
                </a:solidFill>
              </a:defRPr>
            </a:pPr>
            <a:r>
              <a:rPr sz="2250" b="1" i="0">
                <a:solidFill>
                  <a:srgbClr val="0B1735"/>
                </a:solidFill>
              </a:rPr>
              <a:t>It establishes real peace and a restored relationship with God.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F610A5-18CF-43F6-8477-22BD3EEC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43400"/>
            <a:ext cx="8953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959484-46E5-4108-A2D9-C1B110C4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625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061B46"/>
                </a:solidFill>
              </a:defRPr>
            </a:pPr>
            <a:r>
              <a:rPr sz="2100" b="1" i="0">
                <a:solidFill>
                  <a:srgbClr val="061B46"/>
                </a:solidFill>
              </a:rPr>
              <a:t>Enemies are not merely left alone. In Christ, they are brought near.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126F3-5C98-44CE-A875-3EECBF9A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7531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26C73"/>
                </a:solidFill>
              </a:defRPr>
            </a:pPr>
            <a:r>
              <a:rPr sz="1350" b="1" i="0">
                <a:solidFill>
                  <a:srgbClr val="126C73"/>
                </a:solidFill>
              </a:rPr>
              <a:t>Ephesians 1:7 • Romans 5:1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8B529-3187-4F3B-9C07-D7F4A7D4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7ED23-E4B3-4123-AABE-345AD266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B096B-037C-4798-9975-FDE26FC1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679663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49bb1b3074bef"/>
          <a:srcRect xmlns:a="http://schemas.openxmlformats.org/drawingml/2006/main" l="0" t="5113" r="0" b="51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F5C4C-456D-4648-9F2D-399C8470C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ATONEMENT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A8CC0-CBAF-4842-8845-1E013A41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67300"/>
            <a:ext cx="107061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5A537-C413-4861-A1E3-AAF59AEF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172075"/>
            <a:ext cx="9944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The cross removes every obstacle</a:t>
            </a:r>
          </a:p>
          <a:p xmlns:a="http://schemas.openxmlformats.org/drawingml/2006/main">
            <a:pPr algn="ctr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so that Christ may bring us to God in Him.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6C9C7-524D-434F-888A-D4374C50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686BA-DA3A-4B19-A38A-54924506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214D2-B986-4F5A-AAC1-4595EB95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491286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67408C-31C5-4FD6-B8A2-AFB8F67E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61B46"/>
                </a:solidFill>
              </a:defRPr>
            </a:pPr>
            <a:r>
              <a:rPr sz="1275" b="1" i="0">
                <a:solidFill>
                  <a:srgbClr val="061B46"/>
                </a:solidFill>
              </a:rPr>
              <a:t>ONE CROSS • MANY DIMENSIONS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935120-A3C5-488F-A298-0614EEF2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The terms belong together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406CB-9DB7-4B95-AF72-B30AE4C0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00200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12E48-6487-4A4E-8E3F-474BA8EF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828800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0B633A"/>
                </a:solidFill>
              </a:defRPr>
            </a:pPr>
            <a:r>
              <a:rPr sz="1725" b="1" i="0">
                <a:solidFill>
                  <a:srgbClr val="0B633A"/>
                </a:solidFill>
              </a:rPr>
              <a:t>SUBSTITUTION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365C81-A255-4A61-BEED-EECFF932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3812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the just for the unjust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9FF6D-5631-4A5B-BE75-964D06FB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600200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8372C7-959D-4C25-8E03-9C1C4ADE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1828800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061B46"/>
                </a:solidFill>
              </a:defRPr>
            </a:pPr>
            <a:r>
              <a:rPr sz="1725" b="1" i="0">
                <a:solidFill>
                  <a:srgbClr val="061B46"/>
                </a:solidFill>
              </a:rPr>
              <a:t>SACRIFICE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EC1EA4-1E2B-4B58-994B-D26C1A59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3812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He gives Himself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C38C0-34C1-4AD5-9F87-D5DA5F94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00200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0C9690-DFAA-4FEF-A42C-EEF7DCE9B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1828800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68B2C"/>
                </a:solidFill>
              </a:defRPr>
            </a:pPr>
            <a:r>
              <a:rPr sz="1725" b="1" i="0">
                <a:solidFill>
                  <a:srgbClr val="F68B2C"/>
                </a:solidFill>
              </a:rPr>
              <a:t>PROPITIATION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2AB65-5A9D-45BD-A2C9-3FBF3691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3812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judgment answered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88784-40AC-48B2-AFA1-D756036F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57575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DDEBA2-955E-4348-A2C0-8A90E9BC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86175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12A7A"/>
                </a:solidFill>
              </a:defRPr>
            </a:pPr>
            <a:r>
              <a:rPr sz="1725" b="1" i="0">
                <a:solidFill>
                  <a:srgbClr val="512A7A"/>
                </a:solidFill>
              </a:rPr>
              <a:t>REDEMPTION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117B7A-8D08-4F51-96E0-D9878F7A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3862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captives reclaimed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08779-6FD3-4C1D-8755-0A69248F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457575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126C7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029EE-B73A-4E05-A0F6-BE664CDE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686175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26C73"/>
                </a:solidFill>
              </a:defRPr>
            </a:pPr>
            <a:r>
              <a:rPr sz="1725" b="1" i="0">
                <a:solidFill>
                  <a:srgbClr val="126C73"/>
                </a:solidFill>
              </a:rPr>
              <a:t>RECONCILIATION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AA4AE2-2C20-4C21-977B-9E543C16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23862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peace established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2C5DAC-2007-4B85-8426-E5CF4F68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457575"/>
            <a:ext cx="36195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B9780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C4BFF9-80F6-4E89-B1A9-C73EC8E8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3686175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B97800"/>
                </a:solidFill>
              </a:defRPr>
            </a:pPr>
            <a:r>
              <a:rPr sz="1725" b="1" i="0">
                <a:solidFill>
                  <a:srgbClr val="B97800"/>
                </a:solidFill>
              </a:rPr>
              <a:t>ATONEMENT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3137B0-8F44-465E-B951-F789363E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23862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735"/>
                </a:solidFill>
              </a:defRPr>
            </a:pPr>
            <a:r>
              <a:rPr sz="1575" b="1" i="0">
                <a:solidFill>
                  <a:srgbClr val="0B1735"/>
                </a:solidFill>
              </a:rPr>
              <a:t>brought to God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C7D179-5C3C-43FF-855E-5ED2C66F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00700"/>
            <a:ext cx="914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0B633A"/>
                </a:solidFill>
              </a:defRPr>
            </a:pPr>
            <a:r>
              <a:rPr sz="2025" b="1" i="0">
                <a:solidFill>
                  <a:srgbClr val="0B633A"/>
                </a:solidFill>
              </a:rPr>
              <a:t>One saving work • One united purpose • Communion with God in Christ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4BF61-B3E8-445D-9EF0-FAF4C499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331852-47B5-43CF-8C1A-D423635E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C5D576-A3B6-4A6A-B97B-C3F2BDC9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559996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DF307B-FDD5-4A96-B042-FA611BDB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0F5F39-E8D6-4B40-8452-A3B3671D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8C79D-7678-4879-AEC2-DB95A1FBF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52073-A10F-488D-A779-79272422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82C4A-1E60-452C-AC67-1958E250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does “the just for the unjust” mean?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080E0-ED98-4413-8339-E0261BAA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97D31-D1D6-4156-874D-1DA21990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is God's wrath not the same as human temper?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B7B43-661E-4783-AC2E-951D5A1C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4CD86-504C-4ACB-9937-B1FA88E0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How do substitution and propitiation differ?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0C5997-762E-4788-9012-D09D589E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9BA185-2337-4879-A5E6-5B8E6DAC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is reconciliation more than a truce?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3A18EA-87A9-444F-A514-627D7783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99CC69-202C-4238-80E8-F7C6BCD8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purpose does 1 Peter 3:18 name?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8DE5BD-0B18-4930-AC20-74A83FD6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076950"/>
            <a:ext cx="800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7D989"/>
                </a:solidFill>
              </a:defRPr>
            </a:pPr>
            <a:r>
              <a:rPr sz="1500" b="0" i="1">
                <a:solidFill>
                  <a:srgbClr val="F7D989"/>
                </a:solidFill>
              </a:rPr>
              <a:t>Do I want Christ Himself—or only the benefits He gives?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F8CD9-E729-4E96-BC3A-CD44CD4A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480BF-5F7E-4C0C-BA90-C24DF2DB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CD8FB-29D7-4468-ABC6-34F7F174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6368429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7c37d035141ab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6D3F49-A89E-4611-8EB7-7584589A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761906-214D-4F11-A0AB-EDD8A6DB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92CAB-A2B2-484F-8B9D-E7CB39F6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1 PETER 3:18a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F2729-D3D4-4075-8C2C-5EC18665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19200"/>
            <a:ext cx="9906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 i="1">
                <a:solidFill>
                  <a:srgbClr val="FFFFFF"/>
                </a:solidFill>
              </a:defRPr>
            </a:pPr>
            <a:r>
              <a:rPr sz="2475" b="1" i="1">
                <a:solidFill>
                  <a:srgbClr val="FFFFFF"/>
                </a:solidFill>
              </a:rPr>
              <a:t>“For Christ also hath once suffered for sins,</a:t>
            </a:r>
          </a:p>
          <a:p xmlns:a="http://schemas.openxmlformats.org/drawingml/2006/main">
            <a:pPr algn="ctr">
              <a:defRPr sz="2475" b="1" i="1">
                <a:solidFill>
                  <a:srgbClr val="FFFFFF"/>
                </a:solidFill>
              </a:defRPr>
            </a:pPr>
            <a:r>
              <a:rPr sz="2475" b="1" i="1">
                <a:solidFill>
                  <a:srgbClr val="FFFFFF"/>
                </a:solidFill>
              </a:rPr>
              <a:t>the just for the unjust, that he might bring us to God...”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96000-C209-4EF4-BF5D-DE7745A4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336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The goal of the cross is not detached benefits—but God Himself in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7212B-07D8-4D6F-9994-3F97C8B5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D2AA3-5068-4591-B9CD-F6011351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10025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DD946-5D9D-4888-AE02-DA325AE1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457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Read Isaiah 53 and 1 Peter 3:18. List what Christ does—and the purpose for which He does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FAD54-A821-4D20-93E8-41358ED7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2B98FA-6281-40CD-AAB4-99282127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10025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8D1D67-5034-4D24-AFAD-B07CBEF2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57700"/>
            <a:ext cx="4572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FFFFF"/>
                </a:solidFill>
              </a:defRPr>
            </a:pPr>
            <a:r>
              <a:rPr sz="1650" b="0" i="0">
                <a:solidFill>
                  <a:srgbClr val="FFFFFF"/>
                </a:solidFill>
              </a:rPr>
              <a:t>Saving faith entrusts the whole self to the crucified and risen Christ. If you are unsure whether you belong to Him, ask a leader privately.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E1C42C-86EC-42D9-9518-DCA721C4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36B287-AB2C-4B75-A0CC-96F1556A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87CDC-EA46-4869-BA10-F88F486C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491191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2026-09-01T01:19:03.2700000Z</dcterms:created>
  <dcterms:modified xsi:type="dcterms:W3CDTF">2026-09-01T01:19:03.2700000Z</dcterms:modified>
</coreProperties>
</file>