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a0f6c806bc4a27" /><Relationship Type="http://schemas.openxmlformats.org/officeDocument/2006/relationships/extended-properties" Target="/docProps/app.xml" Id="Ra67ff0e2df214aac" /><Relationship Type="http://schemas.openxmlformats.org/officeDocument/2006/relationships/officeDocument" Target="/ppt/presentation.xml" Id="Re35e50d7b75a4c4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2801ec50ab44df"/>
  </p:sldMasterIdLst>
  <p:notesMasterIdLst>
    <p:notesMasterId xmlns:r="http://schemas.openxmlformats.org/officeDocument/2006/relationships" r:id="Rc87ca7e6d7144f7b"/>
  </p:notesMasterIdLst>
  <p:sldIdLst>
    <p:sldId xmlns:r="http://schemas.openxmlformats.org/officeDocument/2006/relationships" id="256" r:id="Rfc96481a1ad24e75"/>
    <p:sldId xmlns:r="http://schemas.openxmlformats.org/officeDocument/2006/relationships" id="257" r:id="Ref26a61bf63a46a9"/>
    <p:sldId xmlns:r="http://schemas.openxmlformats.org/officeDocument/2006/relationships" id="258" r:id="Rb19399f6f4b74227"/>
    <p:sldId xmlns:r="http://schemas.openxmlformats.org/officeDocument/2006/relationships" id="259" r:id="R94bbfc24224f4672"/>
    <p:sldId xmlns:r="http://schemas.openxmlformats.org/officeDocument/2006/relationships" id="260" r:id="R63f3571f1d2a46bb"/>
    <p:sldId xmlns:r="http://schemas.openxmlformats.org/officeDocument/2006/relationships" id="261" r:id="R9bd5062e3e094d84"/>
    <p:sldId xmlns:r="http://schemas.openxmlformats.org/officeDocument/2006/relationships" id="262" r:id="R1b5ad42cc71a4170"/>
    <p:sldId xmlns:r="http://schemas.openxmlformats.org/officeDocument/2006/relationships" id="263" r:id="Re8b002d6259b4798"/>
    <p:sldId xmlns:r="http://schemas.openxmlformats.org/officeDocument/2006/relationships" id="264" r:id="Recd44c4128274697"/>
    <p:sldId xmlns:r="http://schemas.openxmlformats.org/officeDocument/2006/relationships" id="265" r:id="R164d8bc40f394967"/>
    <p:sldId xmlns:r="http://schemas.openxmlformats.org/officeDocument/2006/relationships" id="266" r:id="Rdbd2f4359f584b67"/>
    <p:sldId xmlns:r="http://schemas.openxmlformats.org/officeDocument/2006/relationships" id="267" r:id="Rbc526bece43e485b"/>
    <p:sldId xmlns:r="http://schemas.openxmlformats.org/officeDocument/2006/relationships" id="268" r:id="R74bb09ebefd447c1"/>
    <p:sldId xmlns:r="http://schemas.openxmlformats.org/officeDocument/2006/relationships" id="269" r:id="R3cd3951c35e345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49e056f9f346fb" /><Relationship Type="http://schemas.openxmlformats.org/officeDocument/2006/relationships/slideMaster" Target="/ppt/slideMasters/slideMaster1.xml" Id="R912801ec50ab44df" /><Relationship Type="http://schemas.openxmlformats.org/officeDocument/2006/relationships/notesMaster" Target="/ppt/notesMasters/notesMaster1.xml" Id="Rc87ca7e6d7144f7b" /><Relationship Type="http://schemas.openxmlformats.org/officeDocument/2006/relationships/presProps" Target="/ppt/presProps.xml" Id="R98c577a867504c96" /><Relationship Type="http://schemas.openxmlformats.org/officeDocument/2006/relationships/tableStyles" Target="/ppt/tableStyles.xml" Id="R28f5886fa678467b" /><Relationship Type="http://schemas.openxmlformats.org/officeDocument/2006/relationships/slide" Target="/ppt/slides/slide1.xml" Id="Rfc96481a1ad24e75" /><Relationship Type="http://schemas.openxmlformats.org/officeDocument/2006/relationships/slide" Target="/ppt/slides/slide2.xml" Id="Ref26a61bf63a46a9" /><Relationship Type="http://schemas.openxmlformats.org/officeDocument/2006/relationships/slide" Target="/ppt/slides/slide3.xml" Id="Rb19399f6f4b74227" /><Relationship Type="http://schemas.openxmlformats.org/officeDocument/2006/relationships/slide" Target="/ppt/slides/slide4.xml" Id="R94bbfc24224f4672" /><Relationship Type="http://schemas.openxmlformats.org/officeDocument/2006/relationships/slide" Target="/ppt/slides/slide5.xml" Id="R63f3571f1d2a46bb" /><Relationship Type="http://schemas.openxmlformats.org/officeDocument/2006/relationships/slide" Target="/ppt/slides/slide6.xml" Id="R9bd5062e3e094d84" /><Relationship Type="http://schemas.openxmlformats.org/officeDocument/2006/relationships/slide" Target="/ppt/slides/slide7.xml" Id="R1b5ad42cc71a4170" /><Relationship Type="http://schemas.openxmlformats.org/officeDocument/2006/relationships/slide" Target="/ppt/slides/slide8.xml" Id="Re8b002d6259b4798" /><Relationship Type="http://schemas.openxmlformats.org/officeDocument/2006/relationships/slide" Target="/ppt/slides/slide9.xml" Id="Recd44c4128274697" /><Relationship Type="http://schemas.openxmlformats.org/officeDocument/2006/relationships/slide" Target="/ppt/slides/slide10.xml" Id="R164d8bc40f394967" /><Relationship Type="http://schemas.openxmlformats.org/officeDocument/2006/relationships/slide" Target="/ppt/slides/slide11.xml" Id="Rdbd2f4359f584b67" /><Relationship Type="http://schemas.openxmlformats.org/officeDocument/2006/relationships/slide" Target="/ppt/slides/slide12.xml" Id="Rbc526bece43e485b" /><Relationship Type="http://schemas.openxmlformats.org/officeDocument/2006/relationships/slide" Target="/ppt/slides/slide13.xml" Id="R74bb09ebefd447c1" /><Relationship Type="http://schemas.openxmlformats.org/officeDocument/2006/relationships/slide" Target="/ppt/slides/slide14.xml" Id="R3cd3951c35e345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cbbff8ad6542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dae9abe6a645af" /><Relationship Type="http://schemas.openxmlformats.org/officeDocument/2006/relationships/notesMaster" Target="/ppt/notesMasters/notesMaster1.xml" Id="R3ebf58defbc748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5f8115a4b1b472f" /><Relationship Type="http://schemas.openxmlformats.org/officeDocument/2006/relationships/notesMaster" Target="/ppt/notesMasters/notesMaster1.xml" Id="R5784d64755ef4b1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10e625ea4146b3" /><Relationship Type="http://schemas.openxmlformats.org/officeDocument/2006/relationships/notesMaster" Target="/ppt/notesMasters/notesMaster1.xml" Id="R3aacd12b42a64c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862ee05b824911" /><Relationship Type="http://schemas.openxmlformats.org/officeDocument/2006/relationships/notesMaster" Target="/ppt/notesMasters/notesMaster1.xml" Id="Raa9f5ff9d0c7466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cfcb6171aa433e" /><Relationship Type="http://schemas.openxmlformats.org/officeDocument/2006/relationships/notesMaster" Target="/ppt/notesMasters/notesMaster1.xml" Id="R0489af9628684b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892cd87a434073" /><Relationship Type="http://schemas.openxmlformats.org/officeDocument/2006/relationships/notesMaster" Target="/ppt/notesMasters/notesMaster1.xml" Id="R87fa07f7dcfb468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f3fce6d8964046" /><Relationship Type="http://schemas.openxmlformats.org/officeDocument/2006/relationships/notesMaster" Target="/ppt/notesMasters/notesMaster1.xml" Id="R78c791bcad4b470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09bdcd77b8417c" /><Relationship Type="http://schemas.openxmlformats.org/officeDocument/2006/relationships/notesMaster" Target="/ppt/notesMasters/notesMaster1.xml" Id="R6620143048794f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0a1002ddf004a11" /><Relationship Type="http://schemas.openxmlformats.org/officeDocument/2006/relationships/notesMaster" Target="/ppt/notesMasters/notesMaster1.xml" Id="Rd70e668bbf6c46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a7a45905c2246d0" /><Relationship Type="http://schemas.openxmlformats.org/officeDocument/2006/relationships/notesMaster" Target="/ppt/notesMasters/notesMaster1.xml" Id="R8f77aa2bf5b842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c949859ee5a4cc0" /><Relationship Type="http://schemas.openxmlformats.org/officeDocument/2006/relationships/notesMaster" Target="/ppt/notesMasters/notesMaster1.xml" Id="R2080ecab15614c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f542cc865274647" /><Relationship Type="http://schemas.openxmlformats.org/officeDocument/2006/relationships/notesMaster" Target="/ppt/notesMasters/notesMaster1.xml" Id="R5c969bb71521438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69a47b81caa49dd" /><Relationship Type="http://schemas.openxmlformats.org/officeDocument/2006/relationships/notesMaster" Target="/ppt/notesMasters/notesMaster1.xml" Id="Ref32449fc0024b9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14cc4ccb42d4fa3" /><Relationship Type="http://schemas.openxmlformats.org/officeDocument/2006/relationships/notesMaster" Target="/ppt/notesMasters/notesMaster1.xml" Id="Rf6f28727462849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lesson's controlling contrast: Scripture tells the human story through two representative heads, Adam and Christ. The team-captain illustration is an analogy only.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  <a:p xmlns:a="http://schemas.openxmlformats.org/drawingml/2006/main">
            <a:r>
              <a:t>- /Volumes/T7 Shield/neocities-fireprooofcommentaries/rc3/09_Youth_Resources/Found/Video_Plans/Session_04_Assets/Found-04-Two-Team-Captains-Storyboard-v1.png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Draw two columns or ask students to follow the contrasts verbally. Do not treat this as a contest between equal captains; Christ is the obedient Son and risen Lord.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coach gives both captains a map and responsibility. The analogy helps students see how a leader's allegiance and action can establish a culture for those who follow.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Shield/neocities-fireprooofcommentaries/rc3/09_Youth_Resources/Found/Video_Plans/Found-04-Illustrative-Video-Plan.md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Shield/neocities-fireprooofcommentaries/rc3/09_Youth_Resources/Found/Video_Plans/Session_04_Assets/Found-04-Two-Team-Captains-Storyboard-v1.png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Captain A treats entrusted authority as possession. Control, blame, rivalry, and collapse follow. This illustrates culture, not a mechanical transfer of personal guilt.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Shield/neocities-fireprooofcommentaries/rc3/09_Youth_Resources/Found/Video_Plans/Found-04-Illustrative-Video-Plan.md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Shield/neocities-fireprooofcommentaries/rc3/09_Youth_Resources/Found/Video_Plans/Session_04_Assets/Found-04-Two-Team-Captains-Storyboard-v1.png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Captain B listens, receives the task, and leads through service. Cooperation and shared victory follow. Use the contrast to prepare for Adam and Christ without equating either student with them.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Shield/neocities-fireprooofcommentaries/rc3/09_Youth_Resources/Found/Video_Plans/Found-04-Illustrative-Video-Plan.md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Shield/neocities-fireprooofcommentaries/rc3/09_Youth_Resources/Found/Video_Plans/Session_04_Assets/Found-04-Two-Team-Captains-Storyboard-v1.png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big idea. Clarify that 'in Christ' describes those joined to Him; the comparison does not teach universal salvation.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Shield/neocities-fireprooofcommentaries/rc3/09_Youth_Resources/Found/Student_Handouts/RC3-Found-Handout-04-TheTwoAdams.pdf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Genesis presents Adam as a creature who receives life and vocation from God. His rebellion is an attempt to possess wisdom and rule autonomously.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  <a:p xmlns:a="http://schemas.openxmlformats.org/drawingml/2006/main">
            <a:r>
              <a:t>- /Volumes/T7 Shield/neocities-fireprooofcommentaries/rc3/09_Youth_Resources/Found/Visual_Theology/Found-04-Visual-Theology.png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precise language. Adam establishes a human world ordered by rebellion, alienation, and death. Every accountable sinner personally confirms that rebellion. Do not describe Adam's private guilt as mechanically transferred.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Shield/neocities-fireprooofcommentaries/rc3/09_Youth_Resources/Found/Student_Handouts/RC3-Found-Handout-04-TheTwoAdams.pdf</a:t>
            </a:r>
          </a:p>
          <a:p xmlns:a="http://schemas.openxmlformats.org/drawingml/2006/main">
            <a:r>
              <a:t>- /Volumes/T7 Shield/neocities-fireprooofcommentaries/rc3/09_Youth_Resources/Found/Visual_Theology/Found-04-Visual-Theology.png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Christ does what Adam failed to do. He lives in faithful dependence, obeys the Father, serves unto death, and is exalted. His obedience is not merely an example; it establishes the new humanity in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Make the newness explicit. Salvation is not the successful renovation of the old humanity. By new birth, believers are joined to Christ and share His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Shield/neocities-fireprooofcommentaries/rc3/09_Youth_Resources/Found/Student_Handouts/RC3-Found-Handout-04-TheTwoAdams.pdf</a:t>
            </a:r>
          </a:p>
          <a:p xmlns:a="http://schemas.openxmlformats.org/drawingml/2006/main">
            <a:r>
              <a:t>- /Volumes/T7 Shield/neocities-fireprooofcommentaries/rc3/09_Youth_Resources/Found/Visual_Theology/Found-04-Visual-Theology.png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 line by line through the comparison. Keep the categories relational and historical: allegiance, reigning order, humanity, and future.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Shield/neocities-fireprooofcommentaries/rc3/09_Youth_Resources/Found/Student_Handouts/RC3-Found-Handout-04-TheTwoAdams.pdf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Christ's resurrection is the firstfruits and guarantee of the future of those who belong to Him. Do not flatten 'all' into universal salvation; Paul's two humanities are defined by relation to Adam and to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Shield/neocities-fireprooofcommentaries/rc3/09_Youth_Resources/Found/Student_Handouts/RC3-Found-Handout-04-TheTwoAdams.pdf</a:t>
            </a:r>
          </a:p>
          <a:p xmlns:a="http://schemas.openxmlformats.org/drawingml/2006/main">
            <a:r>
              <a:t>- /Volumes/T7 Shield/neocities-fireprooofcommentaries/rc3/09_Youth_Resources/Found/Visual_Theology/Found-04-Visual-Theology.png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students to connect the categories without pressuring a public response. Use the leader-guide follow-ups to clarify representative headship, personal rebellion, union with Christ, and resurrection.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memory verse together. Clarify that 'in Christ' names those united to Him, not every person without distinction. Offer private conversation, preserving the curriculum's order: the sinner believes; the Spirit gives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Shield/neocities-fireprooofcommentaries/rc3/09_Youth_Resources/Found/Leader_Guides/RC3-Found-Leader-04-TheTwoAdams.pdf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Shield/neocities-fireprooofcommentaries/rc3/09_Youth_Resources/Found/Student_Handouts/RC3-Found-Handout-04-TheTwoAdams.pdf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6a435acadb43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aaf3caf2954cd6" /><Relationship Type="http://schemas.openxmlformats.org/officeDocument/2006/relationships/slideLayout" Target="/ppt/slideLayouts/slideLayout1.xml" Id="R046e2a9b35d84d6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46e2a9b35d84d6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fad6c33a564ffa" /><Relationship Type="http://schemas.openxmlformats.org/officeDocument/2006/relationships/image" Target="/ppt/media/image.png" Id="Rd4ab21f0d27d4f4a" /><Relationship Type="http://schemas.openxmlformats.org/officeDocument/2006/relationships/notesSlide" Target="/ppt/notesSlides/notesSlide1.xml" Id="R55d0105edf654b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91ed164cf4d56" /><Relationship Type="http://schemas.openxmlformats.org/officeDocument/2006/relationships/notesSlide" Target="/ppt/notesSlides/notesSlide2.xml" Id="R0182070422dc4a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40a24d0dc140ac" /><Relationship Type="http://schemas.openxmlformats.org/officeDocument/2006/relationships/image" Target="/ppt/media/image2.png" Id="Ref2c0a4860d64104" /><Relationship Type="http://schemas.openxmlformats.org/officeDocument/2006/relationships/notesSlide" Target="/ppt/notesSlides/notesSlide3.xml" Id="Rd2e10dcfc29449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618f31a2d4f9f" /><Relationship Type="http://schemas.openxmlformats.org/officeDocument/2006/relationships/image" Target="/ppt/media/image3.png" Id="R91d138cb8bab4141" /><Relationship Type="http://schemas.openxmlformats.org/officeDocument/2006/relationships/image" Target="/ppt/media/image4.png" Id="R635c73f71300455b" /><Relationship Type="http://schemas.openxmlformats.org/officeDocument/2006/relationships/notesSlide" Target="/ppt/notesSlides/notesSlide4.xml" Id="R265b2252e4a541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b0825ae794b12" /><Relationship Type="http://schemas.openxmlformats.org/officeDocument/2006/relationships/image" Target="/ppt/media/image5.png" Id="R9749ad5360c147b0" /><Relationship Type="http://schemas.openxmlformats.org/officeDocument/2006/relationships/image" Target="/ppt/media/image6.png" Id="Re88f7d7bec9d4bfc" /><Relationship Type="http://schemas.openxmlformats.org/officeDocument/2006/relationships/notesSlide" Target="/ppt/notesSlides/notesSlide5.xml" Id="Rc09f1ff2c3a94f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b8441091654add" /><Relationship Type="http://schemas.openxmlformats.org/officeDocument/2006/relationships/image" Target="/ppt/media/image7.png" Id="R6a8a55b3ff6a4c81" /><Relationship Type="http://schemas.openxmlformats.org/officeDocument/2006/relationships/notesSlide" Target="/ppt/notesSlides/notesSlide6.xml" Id="Rcb5515f8463e44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60f054eaea46db" /><Relationship Type="http://schemas.openxmlformats.org/officeDocument/2006/relationships/image" Target="/ppt/media/image8.png" Id="R35586ba0c1fa4081" /><Relationship Type="http://schemas.openxmlformats.org/officeDocument/2006/relationships/notesSlide" Target="/ppt/notesSlides/notesSlide7.xml" Id="R34bef95132f944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277351ed24c20" /><Relationship Type="http://schemas.openxmlformats.org/officeDocument/2006/relationships/image" Target="/ppt/media/image9.png" Id="Re8b79fbd4eb447e5" /><Relationship Type="http://schemas.openxmlformats.org/officeDocument/2006/relationships/notesSlide" Target="/ppt/notesSlides/notesSlide8.xml" Id="R542c8b2c443742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f96319d7f84b07" /><Relationship Type="http://schemas.openxmlformats.org/officeDocument/2006/relationships/image" Target="/ppt/media/image10.png" Id="R14eeb7ab21484ff6" /><Relationship Type="http://schemas.openxmlformats.org/officeDocument/2006/relationships/notesSlide" Target="/ppt/notesSlides/notesSlide9.xml" Id="Re90c26e51c844a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8e3df40f5746fd" /><Relationship Type="http://schemas.openxmlformats.org/officeDocument/2006/relationships/image" Target="/ppt/media/image11.png" Id="R538851cdbbd045bc" /><Relationship Type="http://schemas.openxmlformats.org/officeDocument/2006/relationships/notesSlide" Target="/ppt/notesSlides/notesSlide10.xml" Id="R16a8ad71842b44c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28514424604781" /><Relationship Type="http://schemas.openxmlformats.org/officeDocument/2006/relationships/notesSlide" Target="/ppt/notesSlides/notesSlide11.xml" Id="R155a751d87714b8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6054932cc4646" /><Relationship Type="http://schemas.openxmlformats.org/officeDocument/2006/relationships/image" Target="/ppt/media/image12.png" Id="R8b8eab66f2a342b5" /><Relationship Type="http://schemas.openxmlformats.org/officeDocument/2006/relationships/notesSlide" Target="/ppt/notesSlides/notesSlide12.xml" Id="R69ffb695915c428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7a928b8ece4ad0" /><Relationship Type="http://schemas.openxmlformats.org/officeDocument/2006/relationships/notesSlide" Target="/ppt/notesSlides/notesSlide13.xml" Id="Rcbc666c7927c427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3809d4f00a474b" /><Relationship Type="http://schemas.openxmlformats.org/officeDocument/2006/relationships/image" Target="/ppt/media/image13.png" Id="R1f662b5fd33b4bab" /><Relationship Type="http://schemas.openxmlformats.org/officeDocument/2006/relationships/notesSlide" Target="/ppt/notesSlides/notesSlide14.xml" Id="R846fd2967ea7474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ab21f0d27d4f4a"/>
          <a:srcRect xmlns:a="http://schemas.openxmlformats.org/drawingml/2006/main" l="0" t="21875" r="0" b="218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64FD0E-087D-4F21-962C-BE70F3681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4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4B2E6B-CE3E-4312-B65C-64BE4C77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6191250" cy="5334000"/>
          </a:xfrm>
          <a:prstGeom xmlns:a="http://schemas.openxmlformats.org/drawingml/2006/main" prst="roundRect">
            <a:avLst>
              <a:gd name="adj" fmla="val 1429"/>
            </a:avLst>
          </a:prstGeom>
          <a:solidFill xmlns:a="http://schemas.openxmlformats.org/drawingml/2006/main">
            <a:srgbClr val="061B46">
              <a:alpha val="91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B606EC-7A18-40FC-A8AE-273BC82C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000125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BB20DF-E185-4075-BE9B-A1F905EA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409700"/>
            <a:ext cx="476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025" b="1" i="0">
                <a:solidFill>
                  <a:srgbClr val="FAF4E6"/>
                </a:solidFill>
              </a:defRPr>
            </a:pPr>
            <a:r>
              <a:rPr sz="5025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35A84E-D371-40F9-84C7-2F3EF3B5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276475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E9AA2F"/>
                </a:solidFill>
              </a:defRPr>
            </a:pPr>
            <a:r>
              <a:rPr sz="1875" b="1" i="0">
                <a:solidFill>
                  <a:srgbClr val="E9AA2F"/>
                </a:solidFill>
              </a:rPr>
              <a:t>SESSION 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C37A2-26F2-4355-B960-1133B3F7B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00350"/>
            <a:ext cx="5238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75" b="1" i="0">
                <a:solidFill>
                  <a:srgbClr val="FFFFFF"/>
                </a:solidFill>
              </a:defRPr>
            </a:pPr>
            <a:r>
              <a:rPr sz="3975" b="1" i="0">
                <a:solidFill>
                  <a:srgbClr val="FFFFFF"/>
                </a:solidFill>
              </a:rPr>
              <a:t>THE TWO</a:t>
            </a:r>
          </a:p>
          <a:p xmlns:a="http://schemas.openxmlformats.org/drawingml/2006/main">
            <a:pPr algn="l">
              <a:defRPr sz="3975" b="1" i="0">
                <a:solidFill>
                  <a:srgbClr val="FFFFFF"/>
                </a:solidFill>
              </a:defRPr>
            </a:pPr>
            <a:r>
              <a:rPr sz="3975" b="1" i="0">
                <a:solidFill>
                  <a:srgbClr val="FFFFFF"/>
                </a:solidFill>
              </a:rPr>
              <a:t>ADAMS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A12DBA-473F-4A55-BB4E-DCC5F982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400550"/>
            <a:ext cx="2857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19C958-605F-4E98-B1B6-BF0BBC538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667250"/>
            <a:ext cx="5095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1">
                <a:solidFill>
                  <a:srgbClr val="FAF4E6"/>
                </a:solidFill>
              </a:defRPr>
            </a:pPr>
            <a:r>
              <a:rPr sz="1800" b="0" i="1">
                <a:solidFill>
                  <a:srgbClr val="FAF4E6"/>
                </a:solidFill>
              </a:rPr>
              <a:t>Two Humanities, Two Allegiances,</a:t>
            </a:r>
          </a:p>
          <a:p xmlns:a="http://schemas.openxmlformats.org/drawingml/2006/main">
            <a:pPr algn="l">
              <a:defRPr sz="1800" b="0" i="1">
                <a:solidFill>
                  <a:srgbClr val="FAF4E6"/>
                </a:solidFill>
              </a:defRPr>
            </a:pPr>
            <a:r>
              <a:rPr sz="1800" b="0" i="1">
                <a:solidFill>
                  <a:srgbClr val="FAF4E6"/>
                </a:solidFill>
              </a:rPr>
              <a:t>Two Destinies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4012D1-65A2-45D6-B0E4-A02E0AD0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56260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9150383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FED0A0-625F-4514-9A2A-8F8F7D0FB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19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197EC9-0631-4BBA-BBDB-271430EB0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04850"/>
            <a:ext cx="742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B1735"/>
                </a:solidFill>
              </a:defRPr>
            </a:pPr>
            <a:r>
              <a:rPr sz="3300" b="1" i="0">
                <a:solidFill>
                  <a:srgbClr val="0B1735"/>
                </a:solidFill>
              </a:rPr>
              <a:t>Trace the two lines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A8C386-8CE0-4FE0-82DE-3AD84307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04925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40506A"/>
                </a:solidFill>
              </a:defRPr>
            </a:pPr>
            <a:r>
              <a:rPr sz="1725" b="0" i="0">
                <a:solidFill>
                  <a:srgbClr val="40506A"/>
                </a:solidFill>
              </a:rPr>
              <a:t>As the lesson unfolds, listen for where each line begins—and where it ends.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BB50B1-F21D-405C-8CBA-8BD4B2FC9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47875"/>
            <a:ext cx="5238750" cy="342900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A8332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50CA0-3D0A-45DA-8E71-FD1BED0EE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4629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A8332B"/>
                </a:solidFill>
              </a:defRPr>
            </a:pPr>
            <a:r>
              <a:rPr sz="2325" b="1" i="0">
                <a:solidFill>
                  <a:srgbClr val="A8332B"/>
                </a:solidFill>
              </a:rPr>
              <a:t>ADAM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678509-5247-450F-93C8-3239AFA0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2876550"/>
            <a:ext cx="419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33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EB8C34-AC61-4238-9198-EFED46F4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133725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8332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81223-7B29-48A2-98E6-7B1FA6BB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13372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receives, then seizes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182187-7CBA-4B7E-B1A5-92BD7898A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67665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8332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FA554-DD42-4F3A-BC75-995E84FBD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6766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self-rule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3BF552-988A-49B1-8D7A-CC9B272EE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219575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8332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D6AFF6-D877-447D-9185-729EC1C3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21957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rebellion reigns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A23C5-C104-48B5-9150-187846A5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76250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8332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0644CA-17FD-4215-8CE8-247B75AD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76250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death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1674E1-655A-4D63-B7C0-BAEA071D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47875"/>
            <a:ext cx="5238750" cy="342900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B633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AB3A54-3442-4A41-B341-F93EDBF3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2266950"/>
            <a:ext cx="4629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0B633A"/>
                </a:solidFill>
              </a:defRPr>
            </a:pPr>
            <a:r>
              <a:rPr sz="2325" b="1" i="0">
                <a:solidFill>
                  <a:srgbClr val="0B633A"/>
                </a:solidFill>
              </a:rPr>
              <a:t>CHRIST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F66D07-6F55-4F9A-B06D-CED87880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876550"/>
            <a:ext cx="4191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5B9C90-B231-48EA-8740-9BCF5FBFF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3133725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6CFE0A-91B8-4644-929D-743F5BF44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13372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receives and obeys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EEE451-9103-4A28-B7DD-23CB89C2A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367665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412062-C2BD-4094-843A-386EA6173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6766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faithful dependence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BF3BB5-3D96-4E9C-A187-A8DD7405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4219575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0C2460-99AC-4419-BF4E-2C3E0462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4219575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grace reigns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2ED091-817D-42B9-9428-8BD8953E8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476250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912B94-BA09-49A4-9F0E-45223B753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476250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resurrection life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7513B3-7223-468B-8338-79F15940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810250"/>
            <a:ext cx="819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61B46"/>
                </a:solidFill>
              </a:defRPr>
            </a:pPr>
            <a:r>
              <a:rPr sz="2175" b="1" i="0">
                <a:solidFill>
                  <a:srgbClr val="061B46"/>
                </a:solidFill>
              </a:rPr>
              <a:t>Two lines. Two humanities. Two futures.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D89FF7-2A47-45A7-A26D-384A595A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FA061DA-1C79-416B-928C-3EA45360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19316E3-EE60-4078-8B01-A6105CC12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72249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2c0a4860d64104"/>
          <a:srcRect xmlns:a="http://schemas.openxmlformats.org/drawingml/2006/main" l="0" t="30273" r="0" b="3027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810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83D849-CE80-49F4-8D1A-2B8F1E34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481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5E3A20-F3F8-4F13-A6AC-DFBD2A15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"/>
            <a:ext cx="2952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61B46">
              <a:alpha val="86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THE SAME TRUST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5F35CF-A7B7-4721-8683-3F0CCA12A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67300"/>
            <a:ext cx="104775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13DE85-A394-4971-A1A4-675A7A366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81600"/>
            <a:ext cx="9715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Both captains receive a task.</a:t>
            </a:r>
          </a:p>
          <a:p xmlns:a="http://schemas.openxmlformats.org/drawingml/2006/main">
            <a:pPr algn="ctr"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What they do with it shapes everyone who follows.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F4C239-86DA-4C23-A5F5-21D46EA71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8A0C4-F871-4F33-8B7E-47C706E6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1040F7-2E56-43AB-9103-3A7C26B4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135524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d138cb8bab4141"/>
          <a:srcRect xmlns:a="http://schemas.openxmlformats.org/drawingml/2006/main" l="0" t="10547" r="0" b="105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096000" cy="481012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5c73f71300455b"/>
          <a:srcRect xmlns:a="http://schemas.openxmlformats.org/drawingml/2006/main" l="0" t="10547" r="0" b="105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48101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2461A-6C15-48E8-86E0-DAAAC238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04800"/>
            <a:ext cx="2571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7A1D1D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7D989"/>
                </a:solidFill>
              </a:defRPr>
            </a:pPr>
            <a:r>
              <a:rPr sz="1725" b="1" i="0">
                <a:solidFill>
                  <a:srgbClr val="F7D989"/>
                </a:solidFill>
              </a:rPr>
              <a:t>SEIZES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595580-2700-48F7-AB79-F14623E6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04800"/>
            <a:ext cx="2571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7A1D1D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7D989"/>
                </a:solidFill>
              </a:defRPr>
            </a:pPr>
            <a:r>
              <a:rPr sz="1725" b="1" i="0">
                <a:solidFill>
                  <a:srgbClr val="F7D989"/>
                </a:solidFill>
              </a:rPr>
              <a:t>FRACTURES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C79472-3E2B-4620-8513-D14842FB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95875"/>
            <a:ext cx="10782300" cy="8953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7A1D1D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44194A-C642-4B8F-82D8-E70C98DF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25780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00" b="1" i="0">
                <a:solidFill>
                  <a:srgbClr val="FFFFFF"/>
                </a:solidFill>
              </a:defRPr>
            </a:pPr>
            <a:r>
              <a:rPr sz="2700" b="1" i="0">
                <a:solidFill>
                  <a:srgbClr val="FFFFFF"/>
                </a:solidFill>
              </a:rPr>
              <a:t>A captain's self-rule becomes a team's culture.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FC0B2D-9FD1-44D7-AC79-BB864B53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5A0338-C383-424E-8212-404E255A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927CD2-0045-42A9-A91B-0CF88FCE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448599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49ad5360c147b0"/>
          <a:srcRect xmlns:a="http://schemas.openxmlformats.org/drawingml/2006/main" l="0" t="10547" r="0" b="105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096000" cy="481012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8f7d7bec9d4bfc"/>
          <a:srcRect xmlns:a="http://schemas.openxmlformats.org/drawingml/2006/main" l="0" t="10547" r="0" b="105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48101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8AF40A-67FB-453C-9B00-C4897EEA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04800"/>
            <a:ext cx="2571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B633A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7D989"/>
                </a:solidFill>
              </a:defRPr>
            </a:pPr>
            <a:r>
              <a:rPr sz="1725" b="1" i="0">
                <a:solidFill>
                  <a:srgbClr val="F7D989"/>
                </a:solidFill>
              </a:rPr>
              <a:t>RECEIVES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C30767-6830-4A80-8697-96851BD9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04800"/>
            <a:ext cx="2571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B633A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7D989"/>
                </a:solidFill>
              </a:defRPr>
            </a:pPr>
            <a:r>
              <a:rPr sz="1725" b="1" i="0">
                <a:solidFill>
                  <a:srgbClr val="F7D989"/>
                </a:solidFill>
              </a:rPr>
              <a:t>SERVES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35652-DA7C-4634-B020-B234D834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95875"/>
            <a:ext cx="10782300" cy="8953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E0D03E-4AB6-4675-B488-B772D38B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25780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625" b="1" i="0">
                <a:solidFill>
                  <a:srgbClr val="FFFFFF"/>
                </a:solidFill>
              </a:defRPr>
            </a:pPr>
            <a:r>
              <a:rPr sz="2625" b="1" i="0">
                <a:solidFill>
                  <a:srgbClr val="FFFFFF"/>
                </a:solidFill>
              </a:rPr>
              <a:t>Faithful dependence becomes a team's culture too.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F201A-1DFC-4346-B7A7-FE6776BA1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F1B21C-A642-4169-A9D6-2D82CDC3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961A16-C074-40EB-93C9-CF687830E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31815649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8a55b3ff6a4c81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2DE28D-472E-40DB-A368-100543CAB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FB9F2A-EA70-4289-9A56-89153BDE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7048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FC40B-80C6-4BD2-ADA8-35ECCD17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323975"/>
            <a:ext cx="1028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The Bible tells the human story</a:t>
            </a:r>
          </a:p>
          <a:p xmlns:a="http://schemas.openxmlformats.org/drawingml/2006/main"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through two men.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71716C-3CE5-407E-ABB1-6E6BCB86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52412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54F8E0-CFB7-44E0-AF7B-33C119E60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95650"/>
            <a:ext cx="10287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AF4E6"/>
                </a:solidFill>
              </a:defRPr>
            </a:pPr>
            <a:r>
              <a:rPr sz="3150" b="1" i="0">
                <a:solidFill>
                  <a:srgbClr val="FAF4E6"/>
                </a:solidFill>
              </a:rPr>
              <a:t>Adam begins the old humanity.</a:t>
            </a:r>
          </a:p>
          <a:p xmlns:a="http://schemas.openxmlformats.org/drawingml/2006/main">
            <a:pPr algn="l">
              <a:defRPr sz="3150" b="1" i="0">
                <a:solidFill>
                  <a:srgbClr val="FAF4E6"/>
                </a:solidFill>
              </a:defRPr>
            </a:pPr>
            <a:r>
              <a:rPr sz="3150" b="1" i="0">
                <a:solidFill>
                  <a:srgbClr val="FAF4E6"/>
                </a:solidFill>
              </a:rPr>
              <a:t>Christ begins the new.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9089E9-11DB-489A-9694-8247B3EC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24450"/>
            <a:ext cx="10191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F7D989"/>
                </a:solidFill>
              </a:defRPr>
            </a:pPr>
            <a:r>
              <a:rPr sz="2025" b="0" i="0">
                <a:solidFill>
                  <a:srgbClr val="F7D989"/>
                </a:solidFill>
              </a:rPr>
              <a:t>Adam's line ends in death. Those joined to Christ share His resurrection life and future.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B2F252-5627-48D8-9A3B-80B5EB0C3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FE84BE-747D-401D-B3CE-22AD9A505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E05A4-FCD0-4373-94D9-3334990C8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954425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BCEE89-6D46-4E6B-AB49-F38F6405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3375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8332B"/>
                </a:solidFill>
              </a:defRPr>
            </a:pPr>
            <a:r>
              <a:rPr sz="1275" b="1" i="0">
                <a:solidFill>
                  <a:srgbClr val="A8332B"/>
                </a:solidFill>
              </a:rPr>
              <a:t>THE FIRST ADAM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E497D0-3B77-4C8A-8345-AC1F5B47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Adam received—and then seized.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86ba0c1fa4081"/>
          <a:stretch xmlns:a="http://schemas.openxmlformats.org/drawingml/2006/main"/>
        </p:blipFill>
        <p:spPr>
          <a:xfrm xmlns:a="http://schemas.openxmlformats.org/drawingml/2006/main">
            <a:off x="751284" y="1581150"/>
            <a:ext cx="10689431" cy="38290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7640B-D3F6-4B80-930B-BDE45BEB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53075"/>
            <a:ext cx="10629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A8332B"/>
                </a:solidFill>
              </a:defRPr>
            </a:pPr>
            <a:r>
              <a:rPr sz="1725" b="1" i="0">
                <a:solidFill>
                  <a:srgbClr val="A8332B"/>
                </a:solidFill>
              </a:rPr>
              <a:t>He received created life, an image-bearing vocation, and entrusted dominion. He seized wisdom and self-rule under his own authority.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22F8E-C6DB-4587-B420-1B940EFD8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A6C647-B734-47C1-A6D5-E33984EB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300B15-85A4-4B99-AAE6-D6ECE97E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345146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ED7C0-73F8-4494-88A1-DCD22E59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8332B"/>
                </a:solidFill>
              </a:defRPr>
            </a:pPr>
            <a:r>
              <a:rPr sz="1275" b="1" i="0">
                <a:solidFill>
                  <a:srgbClr val="A8332B"/>
                </a:solidFill>
              </a:rPr>
              <a:t>ROMANS 5:12-21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A2E521-8637-4275-9802-44D30B4D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76275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Adam begins the old humanity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b79fbd4eb447e5"/>
          <a:stretch xmlns:a="http://schemas.openxmlformats.org/drawingml/2006/main"/>
        </p:blipFill>
        <p:spPr>
          <a:xfrm xmlns:a="http://schemas.openxmlformats.org/drawingml/2006/main">
            <a:off x="2389676" y="1466850"/>
            <a:ext cx="7412648" cy="38290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653C4F-BFA5-4283-9D7F-917D6C85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24500"/>
            <a:ext cx="100965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F8ED"/>
          </a:solidFill>
          <a:ln xmlns:a="http://schemas.openxmlformats.org/drawingml/2006/main" w="28575">
            <a:solidFill>
              <a:srgbClr val="A8332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D0CDC4-9F38-4280-A387-769CBBCD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629275"/>
            <a:ext cx="942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A8332B"/>
                </a:solidFill>
              </a:defRPr>
            </a:pPr>
            <a:r>
              <a:rPr sz="1800" b="1" i="0">
                <a:solidFill>
                  <a:srgbClr val="A8332B"/>
                </a:solidFill>
              </a:rPr>
              <a:t>We inherit his broken order; guilt becomes ours when we choose rebellion.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90D6CD-8F64-4B10-B738-EFC3CA39D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5753C3-CEC3-4A0C-A970-AC15D6B9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095399-BC5B-4BE3-B73D-54EC1B9B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3884774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eeb7ab21484ff6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6D23C8-0873-4D60-A549-F8D03C674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7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F9A8E6-D3C7-40FA-950C-8BAED036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E9AA2F"/>
                </a:solidFill>
              </a:defRPr>
            </a:pPr>
            <a:r>
              <a:rPr sz="1425" b="1" i="0">
                <a:solidFill>
                  <a:srgbClr val="E9AA2F"/>
                </a:solidFill>
              </a:rPr>
              <a:t>THE LAST ADAM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EEAC6-4F85-43B1-88C1-F1B27072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095375"/>
            <a:ext cx="80010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Christ fulfills the</a:t>
            </a:r>
          </a:p>
          <a:p xmlns:a="http://schemas.openxmlformats.org/drawingml/2006/main">
            <a:pPr algn="l">
              <a:defRPr sz="3675" b="1" i="0">
                <a:solidFill>
                  <a:srgbClr val="FFFFFF"/>
                </a:solidFill>
              </a:defRPr>
            </a:pPr>
            <a:r>
              <a:rPr sz="3675" b="1" i="0">
                <a:solidFill>
                  <a:srgbClr val="FFFFFF"/>
                </a:solidFill>
              </a:rPr>
              <a:t>human vocation.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253CA-FB16-4D1B-BC51-1A522C7C3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19375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B759FF-7C02-46B1-A819-2EAC5F24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90875"/>
            <a:ext cx="257175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DEFEF-CAD1-48A7-B531-0191C94B6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71850"/>
            <a:ext cx="476250" cy="476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DF31E9-DABE-4FEA-9A5F-9DE2970B7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95287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RECEIVES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06789A-E305-40D1-8B77-22635B67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3148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C8D2E4"/>
                </a:solidFill>
              </a:defRPr>
            </a:pPr>
            <a:r>
              <a:rPr sz="1350" b="0" i="0">
                <a:solidFill>
                  <a:srgbClr val="C8D2E4"/>
                </a:solidFill>
              </a:rPr>
              <a:t>from the Father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30670D-215D-40A7-B137-DDA9B34C8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190875"/>
            <a:ext cx="257175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3759C2-6EDC-45D5-8D5A-AE7408D1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71850"/>
            <a:ext cx="476250" cy="476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28B036-03A9-4B46-9A7D-9DBEAD8A4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95287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OBEYS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20FB01-C8CB-4D8D-BFA5-C3AF60A61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3148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C8D2E4"/>
                </a:solidFill>
              </a:defRPr>
            </a:pPr>
            <a:r>
              <a:rPr sz="1350" b="0" i="0">
                <a:solidFill>
                  <a:srgbClr val="C8D2E4"/>
                </a:solidFill>
              </a:rPr>
              <a:t>even unto death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5C2596-760A-431B-A9F7-34DBC884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190875"/>
            <a:ext cx="257175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E46FB6-F95E-456E-BCC2-F3C97B3D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371850"/>
            <a:ext cx="476250" cy="476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AD73DA-7D82-4B72-BF08-1A3B5892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95287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SERVES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333542-7131-44C5-A0D8-29F31BB1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3148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C8D2E4"/>
                </a:solidFill>
              </a:defRPr>
            </a:pPr>
            <a:r>
              <a:rPr sz="1350" b="0" i="0">
                <a:solidFill>
                  <a:srgbClr val="C8D2E4"/>
                </a:solidFill>
              </a:rPr>
              <a:t>rather than seizes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4C9F42-D1BB-4DEE-9BA3-D39820592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190875"/>
            <a:ext cx="257175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ED33E4-8360-4FAD-892C-38EAC788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371850"/>
            <a:ext cx="476250" cy="476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C302C2-DFE6-4696-91DB-DB5E121F6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95287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IS EXALTED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78EF8E-DF61-42D4-91DE-3AD67A658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43148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C8D2E4"/>
                </a:solidFill>
              </a:defRPr>
            </a:pPr>
            <a:r>
              <a:rPr sz="1350" b="0" i="0">
                <a:solidFill>
                  <a:srgbClr val="C8D2E4"/>
                </a:solidFill>
              </a:rPr>
              <a:t>as the risen Lord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874A15-16C0-4C52-8ACC-4EB92080E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3530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Philippians 2:5-11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D36BBB-5D43-44C0-A849-596B6C7D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9B34F1-03AF-4A07-B363-3A055DD95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4487B1-EBFC-4DDD-832C-3A0AFF5E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664137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AE78A5-614B-4068-B23C-CAD77F45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1 CORINTHIANS 15:20-49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DBDCE-E8BF-48A9-A988-5AB33E1C9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Christ begins the new humanity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8851cdbbd045bc"/>
          <a:stretch xmlns:a="http://schemas.openxmlformats.org/drawingml/2006/main"/>
        </p:blipFill>
        <p:spPr>
          <a:xfrm xmlns:a="http://schemas.openxmlformats.org/drawingml/2006/main">
            <a:off x="684068" y="1571625"/>
            <a:ext cx="10823864" cy="2381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07370D-BD9E-4A27-83D1-3830B046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9982200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FD1E71-0A5A-4775-AF44-8EBAD004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514850"/>
            <a:ext cx="9239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The last Adam does not repair Adam's humanity.</a:t>
            </a:r>
          </a:p>
          <a:p xmlns:a="http://schemas.openxmlformats.org/drawingml/2006/main">
            <a:pPr algn="ctr"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He begins another humanity in Himself.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968242-EAD6-4F58-A238-9347CD26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715000"/>
            <a:ext cx="990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633A"/>
                </a:solidFill>
              </a:defRPr>
            </a:pPr>
            <a:r>
              <a:rPr sz="1650" b="1" i="0">
                <a:solidFill>
                  <a:srgbClr val="0B633A"/>
                </a:solidFill>
              </a:rPr>
              <a:t>Natural birth places us in Adam's world. New birth brings the believer into Christ.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5B4C9-3ED0-4F50-BA7E-AA38799E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35F1F7-1AF1-4024-B3AC-B0A551E77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937C05-A427-4C06-9078-3AC103F2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591263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45B0A85-8AB8-4304-A9F9-92FDDA4BE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61B46"/>
                </a:solidFill>
              </a:defRPr>
            </a:pPr>
            <a:r>
              <a:rPr sz="1275" b="1" i="0">
                <a:solidFill>
                  <a:srgbClr val="061B46"/>
                </a:solidFill>
              </a:rPr>
              <a:t>TWO HUMANITIES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E4C60-1AEB-4E5B-830B-E698D484C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7225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Two heads. Two orders. Two futures.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D34C5D-2716-4FB1-A5A0-782A8F322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04950"/>
            <a:ext cx="5334000" cy="4191000"/>
          </a:xfrm>
          <a:prstGeom xmlns:a="http://schemas.openxmlformats.org/drawingml/2006/main" prst="roundRect">
            <a:avLst>
              <a:gd name="adj" fmla="val 1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A8332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FBDE62-372E-4700-AE2F-47D51E3D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724025"/>
            <a:ext cx="4610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A8332B"/>
                </a:solidFill>
              </a:defRPr>
            </a:pPr>
            <a:r>
              <a:rPr sz="2250" b="1" i="0">
                <a:solidFill>
                  <a:srgbClr val="A8332B"/>
                </a:solidFill>
              </a:rPr>
              <a:t>IN ADAM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FDC199-A4D6-4E82-8A74-E64EB6BB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81250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8332B"/>
                </a:solidFill>
              </a:defRPr>
            </a:pPr>
            <a:r>
              <a:rPr sz="1275" b="1" i="0">
                <a:solidFill>
                  <a:srgbClr val="A8332B"/>
                </a:solidFill>
              </a:rPr>
              <a:t>ALLEGIANCE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1534E9-96C6-476A-80B6-6D4F119B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38125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self-rule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F1C196-CA0D-4A34-B1A1-6A35124A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71800"/>
            <a:ext cx="4648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332B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DE85D-0EBC-43A6-8A22-64776CC96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14675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8332B"/>
                </a:solidFill>
              </a:defRPr>
            </a:pPr>
            <a:r>
              <a:rPr sz="1275" b="1" i="0">
                <a:solidFill>
                  <a:srgbClr val="A8332B"/>
                </a:solidFill>
              </a:rPr>
              <a:t>ORDER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F7BD27-FC7B-48F4-B046-044701BE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114675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rebellion reigns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4A7F60-3AB0-4C13-855E-006703ABD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05225"/>
            <a:ext cx="4648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332B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3BF27E-8E68-4CFC-91CE-80631A5F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48100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8332B"/>
                </a:solidFill>
              </a:defRPr>
            </a:pPr>
            <a:r>
              <a:rPr sz="1275" b="1" i="0">
                <a:solidFill>
                  <a:srgbClr val="A8332B"/>
                </a:solidFill>
              </a:rPr>
              <a:t>HUMANITY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6F26AF-5469-4142-936B-D7B0CFBF4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84810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the old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AE55F0-7EE9-4473-9E3A-DAAADABB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38650"/>
            <a:ext cx="4648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332B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592C30-5A28-42D5-87DC-0EBC21F55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81525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A8332B"/>
                </a:solidFill>
              </a:defRPr>
            </a:pPr>
            <a:r>
              <a:rPr sz="1275" b="1" i="0">
                <a:solidFill>
                  <a:srgbClr val="A8332B"/>
                </a:solidFill>
              </a:rPr>
              <a:t>FUTURE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F711E3-B134-4584-A16C-E0189C51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581525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inevitable death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56C347-E1DE-4FA7-8883-AB77CD32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504950"/>
            <a:ext cx="5334000" cy="4191000"/>
          </a:xfrm>
          <a:prstGeom xmlns:a="http://schemas.openxmlformats.org/drawingml/2006/main" prst="roundRect">
            <a:avLst>
              <a:gd name="adj" fmla="val 1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B633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C3AAA8-10B1-4776-B2FE-95A79BCF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724025"/>
            <a:ext cx="4610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0B633A"/>
                </a:solidFill>
              </a:defRPr>
            </a:pPr>
            <a:r>
              <a:rPr sz="2250" b="1" i="0">
                <a:solidFill>
                  <a:srgbClr val="0B633A"/>
                </a:solidFill>
              </a:rPr>
              <a:t>IN CHRIST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17D3F4-6B8F-4274-BC9F-29DD3DFF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81250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ALLEGIANCE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30F3ED-C02F-4D25-B68A-4BA42BD8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38125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obedient dependence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7E4938-EFFA-4608-A675-490DE940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971800"/>
            <a:ext cx="4648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633A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58F94A-6DD2-4319-8104-80D28D219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114675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ORDER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F2460B-92C9-4B67-9709-6064D37D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114675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grace reigns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A49F6F-081B-4672-9318-5C7F83E5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705225"/>
            <a:ext cx="4648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633A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8B7A52-4C9F-48F7-8E94-7F359209D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848100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HUMANITY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5EF77B-DC66-489E-BB44-1FA99619E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84810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the new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62D153-B396-4217-AB77-5B920D60F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438650"/>
            <a:ext cx="4648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633A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8BE97B-538D-45C2-B10C-7EA8B73C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581525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FUTURE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B288E9-BDF3-4A3E-81BD-E5084C99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581525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725" b="1" i="0">
                <a:solidFill>
                  <a:srgbClr val="0B1735"/>
                </a:solidFill>
              </a:defRPr>
            </a:pPr>
            <a:r>
              <a:rPr sz="1725" b="1" i="0">
                <a:solidFill>
                  <a:srgbClr val="0B1735"/>
                </a:solidFill>
              </a:rPr>
              <a:t>resurrection life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A009D0B-7FCE-412C-8C8A-051364AB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915025"/>
            <a:ext cx="895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1">
                <a:solidFill>
                  <a:srgbClr val="061B46"/>
                </a:solidFill>
              </a:defRPr>
            </a:pPr>
            <a:r>
              <a:rPr sz="1650" b="1" i="1">
                <a:solidFill>
                  <a:srgbClr val="061B46"/>
                </a:solidFill>
              </a:rPr>
              <a:t>These are not merely two examples. They are two human orders.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579C15-DCB2-4660-9879-65C867D6C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3966D81-0127-4942-B3A5-84C902E1A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71F1A9A-086E-4538-99A2-A9B1E76D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0104172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8eab66f2a342b5"/>
          <a:srcRect xmlns:a="http://schemas.openxmlformats.org/drawingml/2006/main" l="26646" t="0" r="266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572000" cy="6572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AEFB76-A974-40C2-912E-FFDB4806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0"/>
            <a:ext cx="8191500" cy="657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9E00C-45FE-4DBB-95CA-21B0A7ED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666750"/>
            <a:ext cx="581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E9AA2F"/>
                </a:solidFill>
              </a:defRPr>
            </a:pPr>
            <a:r>
              <a:rPr sz="1425" b="1" i="0">
                <a:solidFill>
                  <a:srgbClr val="E9AA2F"/>
                </a:solidFill>
              </a:rPr>
              <a:t>RESURRECTION CHANGES THE FUTURE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94605-461E-43EA-A97C-FB72598C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238250"/>
            <a:ext cx="6191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FFFFF"/>
                </a:solidFill>
              </a:defRPr>
            </a:pPr>
            <a:r>
              <a:rPr sz="3300" b="1" i="0">
                <a:solidFill>
                  <a:srgbClr val="FFFFFF"/>
                </a:solidFill>
              </a:rPr>
              <a:t>Christ is not simply</a:t>
            </a:r>
          </a:p>
          <a:p xmlns:a="http://schemas.openxmlformats.org/drawingml/2006/main">
            <a:pPr algn="l">
              <a:defRPr sz="3300" b="1" i="0">
                <a:solidFill>
                  <a:srgbClr val="FFFFFF"/>
                </a:solidFill>
              </a:defRPr>
            </a:pPr>
            <a:r>
              <a:rPr sz="3300" b="1" i="0">
                <a:solidFill>
                  <a:srgbClr val="FFFFFF"/>
                </a:solidFill>
              </a:rPr>
              <a:t>a better beginning.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4860AF-D80D-4092-BB63-B3242194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05100"/>
            <a:ext cx="2286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02419B-65C6-41A3-B5CA-53707070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105150"/>
            <a:ext cx="6238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AF4E6"/>
                </a:solidFill>
              </a:defRPr>
            </a:pPr>
            <a:r>
              <a:rPr sz="2850" b="1" i="0">
                <a:solidFill>
                  <a:srgbClr val="FAF4E6"/>
                </a:solidFill>
              </a:rPr>
              <a:t>He is the risen beginning</a:t>
            </a:r>
          </a:p>
          <a:p xmlns:a="http://schemas.openxmlformats.org/drawingml/2006/main">
            <a:pPr algn="l">
              <a:defRPr sz="2850" b="1" i="0">
                <a:solidFill>
                  <a:srgbClr val="FAF4E6"/>
                </a:solidFill>
              </a:defRPr>
            </a:pPr>
            <a:r>
              <a:rPr sz="2850" b="1" i="0">
                <a:solidFill>
                  <a:srgbClr val="FAF4E6"/>
                </a:solidFill>
              </a:rPr>
              <a:t>of a new humanity.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D08675-F8B6-4715-8C84-5FAF3CDA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4695825"/>
            <a:ext cx="5905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F7D989"/>
                </a:solidFill>
              </a:defRPr>
            </a:pPr>
            <a:r>
              <a:rPr sz="2025" b="0" i="0">
                <a:solidFill>
                  <a:srgbClr val="F7D989"/>
                </a:solidFill>
              </a:rPr>
              <a:t>Those in Christ share His life now and await resurrection life in fullness.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05BC22-2AB8-48E7-80BB-F4B33DB71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57912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9AA2F"/>
                </a:solidFill>
              </a:defRPr>
            </a:pPr>
            <a:r>
              <a:rPr sz="1350" b="1" i="0">
                <a:solidFill>
                  <a:srgbClr val="E9AA2F"/>
                </a:solidFill>
              </a:rPr>
              <a:t>1 Corinthians 15:20-23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EC6732-CD91-4204-BD54-A054791C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3AA179-BC69-49C6-829A-D603112E9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2E5EDC-B571-427D-9DE0-7DE368BE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4185963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69C98D-F591-476E-8F9A-F9543388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F52162-9B3B-4187-AF14-DB04F07F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Let's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82829-856F-4E65-BF34-90BAB101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83DEA-C0D3-4D55-83E4-D12AA3EE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8332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04B8E-511B-413D-9EB0-4FC03BA0B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144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What did Adam receive before he seized?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D846AD-95CA-4942-B8C0-036BD87C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772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31B8A1-0451-417A-A007-CB09D7FC6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How does a leader's allegiance shape a people?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F93C30-654C-48AB-A582-F61530CF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836F0D-E28C-4BE7-B0C8-9FA34397B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What did Christ do that Adam failed to do?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99A079-32BC-4D81-A808-9BA2D6AA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2432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A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F03BB-0FBE-455E-B372-7CE61180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1480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Why is new birth more than self-improvement?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2B2A4D-5501-4A53-88B0-A29A0500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911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D3A8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F8AB02-A175-4BEA-A4B8-6CC1D441A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815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What future belongs to those who are in Christ?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566509-C9DC-4FE6-A68B-E7708BCE3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607695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 i="1">
                <a:solidFill>
                  <a:srgbClr val="F7D989"/>
                </a:solidFill>
              </a:defRPr>
            </a:pPr>
            <a:r>
              <a:rPr sz="1500" b="0" i="1">
                <a:solidFill>
                  <a:srgbClr val="F7D989"/>
                </a:solidFill>
              </a:rPr>
              <a:t>Which line describes your allegiance and future?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D76560-DEA4-42DF-8050-7CA570B3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F37FF2-4BE1-40D4-B710-9B961DF38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BFAD4F-3C05-48DF-B814-1B62BF336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232595456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662b5fd33b4bab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91CC0E-506D-4204-B2DF-9FD44B60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BA75B4-1AE0-4E06-A9C5-F7CB44B2A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110871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F2FAD3-3599-4BEB-A39B-F4AC9D9E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1 CORINTHIANS 15:22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E499B-F33D-49BB-96F2-23E9E3D8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247775"/>
            <a:ext cx="990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700" b="1" i="1">
                <a:solidFill>
                  <a:srgbClr val="FFFFFF"/>
                </a:solidFill>
              </a:defRPr>
            </a:pPr>
            <a:r>
              <a:rPr sz="2700" b="1" i="1">
                <a:solidFill>
                  <a:srgbClr val="FFFFFF"/>
                </a:solidFill>
              </a:rPr>
              <a:t>“For as in Adam all die, even so in Christ</a:t>
            </a:r>
          </a:p>
          <a:p xmlns:a="http://schemas.openxmlformats.org/drawingml/2006/main">
            <a:pPr algn="ctr">
              <a:defRPr sz="2700" b="1" i="1">
                <a:solidFill>
                  <a:srgbClr val="FFFFFF"/>
                </a:solidFill>
              </a:defRPr>
            </a:pPr>
            <a:r>
              <a:rPr sz="2700" b="1" i="1">
                <a:solidFill>
                  <a:srgbClr val="FFFFFF"/>
                </a:solidFill>
              </a:rPr>
              <a:t>shall all be made alive.”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8137A2-9E73-4E5F-8863-83C5C2159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733675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7D989"/>
                </a:solidFill>
              </a:defRPr>
            </a:pPr>
            <a:r>
              <a:rPr sz="1725" b="1" i="0">
                <a:solidFill>
                  <a:srgbClr val="F7D989"/>
                </a:solidFill>
              </a:rPr>
              <a:t>The question is not only, “What do I imitate?” but, “To whom do I belong?”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7E0589-F0A9-42AA-A4F0-D5FE4EF3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71900"/>
            <a:ext cx="5257800" cy="2171700"/>
          </a:xfrm>
          <a:prstGeom xmlns:a="http://schemas.openxmlformats.org/drawingml/2006/main" prst="roundRect">
            <a:avLst>
              <a:gd name="adj" fmla="val 3509"/>
            </a:avLst>
          </a:prstGeom>
          <a:solidFill xmlns:a="http://schemas.openxmlformats.org/drawingml/2006/main">
            <a:srgbClr val="0B633A">
              <a:alpha val="92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1A8650-154C-4620-9A47-1D42F2B1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10025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D3ED37-552D-407F-931E-FFC4A250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76750"/>
            <a:ext cx="457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Notice moments when you seize control. Practice receiving God's Word and obeying in faithful dependence.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B70A21-EC6A-4018-B94C-3F847ECC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771900"/>
            <a:ext cx="5257800" cy="2171700"/>
          </a:xfrm>
          <a:prstGeom xmlns:a="http://schemas.openxmlformats.org/drawingml/2006/main" prst="roundRect">
            <a:avLst>
              <a:gd name="adj" fmla="val 3509"/>
            </a:avLst>
          </a:prstGeom>
          <a:solidFill xmlns:a="http://schemas.openxmlformats.org/drawingml/2006/main">
            <a:srgbClr val="512A7A">
              <a:alpha val="92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4A945D-AF12-4638-8352-869665E2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010025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D4DA03-7204-44D7-AD19-4F938AAF2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386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FFFFFF"/>
                </a:solidFill>
              </a:defRPr>
            </a:pPr>
            <a:r>
              <a:rPr sz="1650" b="0" i="0">
                <a:solidFill>
                  <a:srgbClr val="FFFFFF"/>
                </a:solidFill>
              </a:rPr>
              <a:t>If you want to understand what it means to belong to Christ, a leader will privately open Scripture with you. The sinner believes; the Spirit gives life.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5D03C9-62AC-4525-B34D-ED7BE73D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31248E-4FC7-4B45-90A7-F0291B20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9E60B9-6900-48C6-A9BB-63356546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779062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2026-09-01T00:39:41.7790000Z</dcterms:created>
  <dcterms:modified xsi:type="dcterms:W3CDTF">2026-09-01T00:39:41.7790000Z</dcterms:modified>
</coreProperties>
</file>