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e69530275314890" /><Relationship Type="http://schemas.openxmlformats.org/officeDocument/2006/relationships/extended-properties" Target="/docProps/app.xml" Id="Rf2ee60d3afb84079" /><Relationship Type="http://schemas.openxmlformats.org/officeDocument/2006/relationships/officeDocument" Target="/ppt/presentation.xml" Id="R75442d525b324fc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6c40fd967124556"/>
  </p:sldMasterIdLst>
  <p:notesMasterIdLst>
    <p:notesMasterId xmlns:r="http://schemas.openxmlformats.org/officeDocument/2006/relationships" r:id="R3d1781367bf14137"/>
  </p:notesMasterIdLst>
  <p:sldIdLst>
    <p:sldId xmlns:r="http://schemas.openxmlformats.org/officeDocument/2006/relationships" id="256" r:id="R3a98b15834fc4b8d"/>
    <p:sldId xmlns:r="http://schemas.openxmlformats.org/officeDocument/2006/relationships" id="257" r:id="R4f3fc745e51746a2"/>
    <p:sldId xmlns:r="http://schemas.openxmlformats.org/officeDocument/2006/relationships" id="258" r:id="R9e57450918504b90"/>
    <p:sldId xmlns:r="http://schemas.openxmlformats.org/officeDocument/2006/relationships" id="259" r:id="Rc7e00c7ba0fa42c7"/>
    <p:sldId xmlns:r="http://schemas.openxmlformats.org/officeDocument/2006/relationships" id="260" r:id="R49f3b13d456f4dfb"/>
    <p:sldId xmlns:r="http://schemas.openxmlformats.org/officeDocument/2006/relationships" id="261" r:id="R55e41e8262e6438b"/>
    <p:sldId xmlns:r="http://schemas.openxmlformats.org/officeDocument/2006/relationships" id="262" r:id="R70b00c5cceec40d2"/>
    <p:sldId xmlns:r="http://schemas.openxmlformats.org/officeDocument/2006/relationships" id="263" r:id="R5c54fda1b39b4303"/>
    <p:sldId xmlns:r="http://schemas.openxmlformats.org/officeDocument/2006/relationships" id="264" r:id="Ra222039ffedf4f94"/>
    <p:sldId xmlns:r="http://schemas.openxmlformats.org/officeDocument/2006/relationships" id="265" r:id="R425a6498969343fa"/>
    <p:sldId xmlns:r="http://schemas.openxmlformats.org/officeDocument/2006/relationships" id="266" r:id="Ra4e765543b3a469d"/>
    <p:sldId xmlns:r="http://schemas.openxmlformats.org/officeDocument/2006/relationships" id="267" r:id="Rb866fa4c84554f7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4127aa144ea44bb" /><Relationship Type="http://schemas.openxmlformats.org/officeDocument/2006/relationships/slideMaster" Target="/ppt/slideMasters/slideMaster1.xml" Id="R26c40fd967124556" /><Relationship Type="http://schemas.openxmlformats.org/officeDocument/2006/relationships/notesMaster" Target="/ppt/notesMasters/notesMaster1.xml" Id="R3d1781367bf14137" /><Relationship Type="http://schemas.openxmlformats.org/officeDocument/2006/relationships/presProps" Target="/ppt/presProps.xml" Id="Rebd76ff878084b38" /><Relationship Type="http://schemas.openxmlformats.org/officeDocument/2006/relationships/tableStyles" Target="/ppt/tableStyles.xml" Id="R663f607ad708450f" /><Relationship Type="http://schemas.openxmlformats.org/officeDocument/2006/relationships/slide" Target="/ppt/slides/slide1.xml" Id="R3a98b15834fc4b8d" /><Relationship Type="http://schemas.openxmlformats.org/officeDocument/2006/relationships/slide" Target="/ppt/slides/slide2.xml" Id="R4f3fc745e51746a2" /><Relationship Type="http://schemas.openxmlformats.org/officeDocument/2006/relationships/slide" Target="/ppt/slides/slide3.xml" Id="R9e57450918504b90" /><Relationship Type="http://schemas.openxmlformats.org/officeDocument/2006/relationships/slide" Target="/ppt/slides/slide4.xml" Id="Rc7e00c7ba0fa42c7" /><Relationship Type="http://schemas.openxmlformats.org/officeDocument/2006/relationships/slide" Target="/ppt/slides/slide5.xml" Id="R49f3b13d456f4dfb" /><Relationship Type="http://schemas.openxmlformats.org/officeDocument/2006/relationships/slide" Target="/ppt/slides/slide6.xml" Id="R55e41e8262e6438b" /><Relationship Type="http://schemas.openxmlformats.org/officeDocument/2006/relationships/slide" Target="/ppt/slides/slide7.xml" Id="R70b00c5cceec40d2" /><Relationship Type="http://schemas.openxmlformats.org/officeDocument/2006/relationships/slide" Target="/ppt/slides/slide8.xml" Id="R5c54fda1b39b4303" /><Relationship Type="http://schemas.openxmlformats.org/officeDocument/2006/relationships/slide" Target="/ppt/slides/slide9.xml" Id="Ra222039ffedf4f94" /><Relationship Type="http://schemas.openxmlformats.org/officeDocument/2006/relationships/slide" Target="/ppt/slides/slide10.xml" Id="R425a6498969343fa" /><Relationship Type="http://schemas.openxmlformats.org/officeDocument/2006/relationships/slide" Target="/ppt/slides/slide11.xml" Id="Ra4e765543b3a469d" /><Relationship Type="http://schemas.openxmlformats.org/officeDocument/2006/relationships/slide" Target="/ppt/slides/slide12.xml" Id="Rb866fa4c84554f7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da88691caca48a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dd18d2ad18046f9" /><Relationship Type="http://schemas.openxmlformats.org/officeDocument/2006/relationships/notesMaster" Target="/ppt/notesMasters/notesMaster1.xml" Id="R01b1ca3d54c94eb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992d3e77b484b8e" /><Relationship Type="http://schemas.openxmlformats.org/officeDocument/2006/relationships/notesMaster" Target="/ppt/notesMasters/notesMaster1.xml" Id="Rf9a150a27004472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0907ba015754fa7" /><Relationship Type="http://schemas.openxmlformats.org/officeDocument/2006/relationships/notesMaster" Target="/ppt/notesMasters/notesMaster1.xml" Id="Ra02ffe62c56b484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1507050b244448d" /><Relationship Type="http://schemas.openxmlformats.org/officeDocument/2006/relationships/notesMaster" Target="/ppt/notesMasters/notesMaster1.xml" Id="Rbe8f7a2c4e8d449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58e4a3bd7d44c71" /><Relationship Type="http://schemas.openxmlformats.org/officeDocument/2006/relationships/notesMaster" Target="/ppt/notesMasters/notesMaster1.xml" Id="R96c618e6c403431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b2a5c3dea7d4ccc" /><Relationship Type="http://schemas.openxmlformats.org/officeDocument/2006/relationships/notesMaster" Target="/ppt/notesMasters/notesMaster1.xml" Id="R76873d45595f403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d27c9032b54435d" /><Relationship Type="http://schemas.openxmlformats.org/officeDocument/2006/relationships/notesMaster" Target="/ppt/notesMasters/notesMaster1.xml" Id="R6c7b8f4e40054c0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f869c7d8cbc48d2" /><Relationship Type="http://schemas.openxmlformats.org/officeDocument/2006/relationships/notesMaster" Target="/ppt/notesMasters/notesMaster1.xml" Id="R54b75155bf264e3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f689a9558fb421f" /><Relationship Type="http://schemas.openxmlformats.org/officeDocument/2006/relationships/notesMaster" Target="/ppt/notesMasters/notesMaster1.xml" Id="R3d455b85bad3426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5a4c7c9788046f8" /><Relationship Type="http://schemas.openxmlformats.org/officeDocument/2006/relationships/notesMaster" Target="/ppt/notesMasters/notesMaster1.xml" Id="R043717fefcfb4e7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f7949255b494dd6" /><Relationship Type="http://schemas.openxmlformats.org/officeDocument/2006/relationships/notesMaster" Target="/ppt/notesMasters/notesMaster1.xml" Id="R83637e005eef44d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d8af75e3a324714" /><Relationship Type="http://schemas.openxmlformats.org/officeDocument/2006/relationships/notesMaster" Target="/ppt/notesMasters/notesMaster1.xml" Id="Rf9731d28f7ac45e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 with the title question. Do not answer it yet; the opening activity and illustration will establish the difference between received authority and self-rule.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Shield/neocities-fireprooofcommentaries/rc3/09_Youth_Resources/Found/Leader_Guides/RC3-Found-Leader-02-HowDidWeBecomeLost.pdf</a:t>
            </a:r>
          </a:p>
          <a:p xmlns:a="http://schemas.openxmlformats.org/drawingml/2006/main">
            <a:r>
              <a:t>- /Volumes/T7 Shield/neocities-fireprooofcommentaries/rc3/09_Youth_Resources/Found/Video_Plans/Session_02_Assets/Found-02-Borrowed-Car-Storyboard-v1.png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Invite harmless examples. Distinguish fallible human rules from God's authority as Creator. Then ask the deeper question: whose word defines good and evil?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Shield/neocities-fireprooofcommentaries/rc3/09_Youth_Resources/Found/Leader_Guides/RC3-Found-Leader-02-HowDidWeBecomeLost.pdf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Tell the ordinary beginning: the owner gives a real gift and real authority to use it. Enjoying the car is not rebellion. The issue will be whether the borrower receives authority or claims ownership.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Shield/neocities-fireprooofcommentaries/rc3/09_Youth_Resources/Found/Video_Plans/Found-02-Illustrative-Video-Plan.md</a:t>
            </a:r>
          </a:p>
          <a:p xmlns:a="http://schemas.openxmlformats.org/drawingml/2006/main">
            <a:r>
              <a:t>- /Volumes/T7 Shield/neocities-fireprooofcommentaries/rc3/09_Youth_Resources/Found/Video_Plans/Session_02_Assets/Found-02-Borrowed-Car-Storyboard-v1.png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Make the analogy explicit but limited. The car illustration raises the authority question; Genesis 3 defines sin. Adam did not merely make a poor choice. He claimed the right to judge and seize good for himself.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Shield/neocities-fireprooofcommentaries/rc3/09_Youth_Resources/Found/Video_Plans/Found-02-Illustrative-Video-Plan.md</a:t>
            </a:r>
          </a:p>
          <a:p xmlns:a="http://schemas.openxmlformats.org/drawingml/2006/main">
            <a:r>
              <a:t>- /Volumes/T7 Shield/neocities-fireprooofcommentaries/rc3/09_Youth_Resources/Found/Leader_Guides/RC3-Found-Leader-02-HowDidWeBecomeLost.pdf</a:t>
            </a:r>
          </a:p>
          <a:p xmlns:a="http://schemas.openxmlformats.org/drawingml/2006/main">
            <a:r>
              <a:t>- /Volumes/T7 Shield/neocities-fireprooofcommentaries/rc3/09_Youth_Resources/Found/Video_Plans/Session_02_Assets/Found-02-Borrowed-Car-Storyboard-v1.png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 the distinction carefully. Do not teach that Adam's personal guilt is transferred to every child. We inherit the rebellious order he established; each accountable sinner becomes personally guilty by choosing rebellion.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Shield/neocities-fireprooofcommentaries/rc3/09_Youth_Resources/Found/Leader_Guides/RC3-Found-Leader-02-HowDidWeBecomeLost.pdf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Shield/neocities-fireprooofcommentaries/rc3/09_Youth_Resources/Found/Student_Handouts/RC3-Found-Handout-02-HowDidWeBecomeLost.pdf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 Genesis 3:1-19. Trace the movement one stage at a time. Emphasize that Adam actively rebelled; he did not merely fail to prevent Eve's action.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Shield/neocities-fireprooofcommentaries/rc3/09_Youth_Resources/Found/Leader_Guides/RC3-Found-Leader-02-HowDidWeBecomeLost.pdf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Shield/neocities-fireprooofcommentaries/rc3/09_Youth_Resources/Found/Student_Handouts/RC3-Found-Handout-02-HowDidWeBecomeLost.pdf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Begin before the fall. God gave life and genuine human authority. Dependence upon the Creator was part of humanity's good design, not a weakness Adam needed to escape.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Shield/neocities-fireprooofcommentaries/rc3/09_Youth_Resources/Found/Leader_Guides/RC3-Found-Leader-02-HowDidWeBecomeLost.pdf</a:t>
            </a:r>
          </a:p>
          <a:p xmlns:a="http://schemas.openxmlformats.org/drawingml/2006/main">
            <a:r>
              <a:t>- /Volumes/T7 Shield/neocities-fireprooofcommentaries/rc3/09_Youth_Resources/Found/Visual_Theology/Found-02-Visual-Theology.png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Keep Adam's agency clear. He did not merely permit rebellion. He actively chose the creature's word and desire over the Creator's Word.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Shield/neocities-fireprooofcommentaries/rc3/09_Youth_Resources/Found/Leader_Guides/RC3-Found-Leader-02-HowDidWeBecomeLost.pdf</a:t>
            </a:r>
          </a:p>
          <a:p xmlns:a="http://schemas.openxmlformats.org/drawingml/2006/main">
            <a:r>
              <a:t>- /Volumes/T7 Shield/neocities-fireprooofcommentaries/rc3/09_Youth_Resources/Found/Video_Plans/Session_02_Assets/Found-02-Borrowed-Car-Storyboard-v1.png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Trace Genesis 3:8-19: hiding, blame, conflict, and death. Preserve the lesson's exact emphasis that Adam's rebellion made death inevitable in the world he ordered.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Shield/neocities-fireprooofcommentaries/rc3/09_Youth_Resources/Found/Leader_Guides/RC3-Found-Leader-02-HowDidWeBecomeLost.pdf</a:t>
            </a:r>
          </a:p>
          <a:p xmlns:a="http://schemas.openxmlformats.org/drawingml/2006/main">
            <a:r>
              <a:t>- /Volumes/T7 Shield/neocities-fireprooofcommentaries/rc3/09_Youth_Resources/Found/Visual_Theology/Found-02-Visual-Theology.png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Distinguish inherited condition and personal guilt. We are born into a world already ordered by rebellion and death. Romans 1 shows every accountable sinner suppressing truth, exchanging God for the creature, and personally choosing self-rule.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Shield/neocities-fireprooofcommentaries/rc3/09_Youth_Resources/Found/Leader_Guides/RC3-Found-Leader-02-HowDidWeBecomeLost.pdf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Shield/neocities-fireprooofcommentaries/rc3/09_Youth_Resources/Found/Student_Handouts/RC3-Found-Handout-02-HowDidWeBecomeLost.pdf</a:t>
            </a:r>
          </a:p>
          <a:p xmlns:a="http://schemas.openxmlformats.org/drawingml/2006/main">
            <a:r>
              <a:t>- /Volumes/T7 Shield/neocities-fireprooofcommentaries/rc3/09_Youth_Resources/Found/Visual_Theology/Found-02-Visual-Theology.png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follow-ups as needed: Why does received authority differ from self-rule? Whose word controlled the decision? What changed after rebellion? What truth is suppressed or exchanged in Romans 1?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Shield/neocities-fireprooofcommentaries/rc3/09_Youth_Resources/Found/Leader_Guides/RC3-Found-Leader-02-HowDidWeBecomeLost.pdf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the verse together. Give the weekly reflection. Offer private conversation without a public gesture or pressured response. Point ahead to the faithful Christ rather than ending only with human rebellion.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Shield/neocities-fireprooofcommentaries/rc3/09_Youth_Resources/Found/Leader_Guides/RC3-Found-Leader-02-HowDidWeBecomeLost.pdf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Shield/neocities-fireprooofcommentaries/rc3/09_Youth_Resources/Found/Student_Handouts/RC3-Found-Handout-02-HowDidWeBecomeLost.pdf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0486307fc3f4fb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860057d85cb4efd" /><Relationship Type="http://schemas.openxmlformats.org/officeDocument/2006/relationships/slideLayout" Target="/ppt/slideLayouts/slideLayout1.xml" Id="R73604a9fd8344a3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3604a9fd8344a3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f6674a24d049c0" /><Relationship Type="http://schemas.openxmlformats.org/officeDocument/2006/relationships/image" Target="/ppt/media/image.png" Id="Rc411a905da3f4f0b" /><Relationship Type="http://schemas.openxmlformats.org/officeDocument/2006/relationships/notesSlide" Target="/ppt/notesSlides/notesSlide1.xml" Id="R2459615e27db408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1a63a3add54c91" /><Relationship Type="http://schemas.openxmlformats.org/officeDocument/2006/relationships/notesSlide" Target="/ppt/notesSlides/notesSlide2.xml" Id="R0c96f4091fd94b5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80d35a9afd4720" /><Relationship Type="http://schemas.openxmlformats.org/officeDocument/2006/relationships/image" Target="/ppt/media/image2.png" Id="Raeb8213a7d384408" /><Relationship Type="http://schemas.openxmlformats.org/officeDocument/2006/relationships/image" Target="/ppt/media/image3.png" Id="Rbe82001b834340c2" /><Relationship Type="http://schemas.openxmlformats.org/officeDocument/2006/relationships/notesSlide" Target="/ppt/notesSlides/notesSlide3.xml" Id="R1754eb5f4ca54fa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8e9a906b144e46" /><Relationship Type="http://schemas.openxmlformats.org/officeDocument/2006/relationships/image" Target="/ppt/media/image4.png" Id="Ra1c41ace4d0f4856" /><Relationship Type="http://schemas.openxmlformats.org/officeDocument/2006/relationships/notesSlide" Target="/ppt/notesSlides/notesSlide4.xml" Id="Rd112c2b475974e3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b7f64687714850" /><Relationship Type="http://schemas.openxmlformats.org/officeDocument/2006/relationships/image" Target="/ppt/media/image5.png" Id="Rd38428804dcd4e80" /><Relationship Type="http://schemas.openxmlformats.org/officeDocument/2006/relationships/notesSlide" Target="/ppt/notesSlides/notesSlide5.xml" Id="R39a11de3e7dd457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1d6352499b4d64" /><Relationship Type="http://schemas.openxmlformats.org/officeDocument/2006/relationships/notesSlide" Target="/ppt/notesSlides/notesSlide6.xml" Id="R4a5947185cc7491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d8ee73543b499f" /><Relationship Type="http://schemas.openxmlformats.org/officeDocument/2006/relationships/image" Target="/ppt/media/image6.png" Id="R8dbe40d2f23a4196" /><Relationship Type="http://schemas.openxmlformats.org/officeDocument/2006/relationships/notesSlide" Target="/ppt/notesSlides/notesSlide7.xml" Id="Reb4cc381c365428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973f0d825a4f38" /><Relationship Type="http://schemas.openxmlformats.org/officeDocument/2006/relationships/image" Target="/ppt/media/image7.png" Id="R2f2ca97e7f70430e" /><Relationship Type="http://schemas.openxmlformats.org/officeDocument/2006/relationships/notesSlide" Target="/ppt/notesSlides/notesSlide8.xml" Id="R4ee72b822c81460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4592ee7fa9496d" /><Relationship Type="http://schemas.openxmlformats.org/officeDocument/2006/relationships/image" Target="/ppt/media/image8.png" Id="Rd34560da6cba4c02" /><Relationship Type="http://schemas.openxmlformats.org/officeDocument/2006/relationships/notesSlide" Target="/ppt/notesSlides/notesSlide9.xml" Id="R726e96f9344449b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64d5fcc2d84e49" /><Relationship Type="http://schemas.openxmlformats.org/officeDocument/2006/relationships/image" Target="/ppt/media/image9.png" Id="R34749770efd3434d" /><Relationship Type="http://schemas.openxmlformats.org/officeDocument/2006/relationships/notesSlide" Target="/ppt/notesSlides/notesSlide10.xml" Id="Rdc610139018247f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e6a5e158ff407f" /><Relationship Type="http://schemas.openxmlformats.org/officeDocument/2006/relationships/notesSlide" Target="/ppt/notesSlides/notesSlide11.xml" Id="Rc73a84e9f560412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7394ddf7cd4d5a" /><Relationship Type="http://schemas.openxmlformats.org/officeDocument/2006/relationships/image" Target="/ppt/media/image10.png" Id="Rcf274614ff9d405d" /><Relationship Type="http://schemas.openxmlformats.org/officeDocument/2006/relationships/notesSlide" Target="/ppt/notesSlides/notesSlide12.xml" Id="R63bd174fba504ce6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11a905da3f4f0b"/>
          <a:srcRect xmlns:a="http://schemas.openxmlformats.org/drawingml/2006/main" l="0" t="16696" r="0" b="1669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D04E1A-04BF-4973-9BF6-B6570FD1F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4295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41631">
                  <a:alpha val="98000"/>
                </a:srgbClr>
              </a:gs>
              <a:gs pos="75000">
                <a:srgbClr val="041631">
                  <a:alpha val="82000"/>
                </a:srgbClr>
              </a:gs>
              <a:gs pos="100000">
                <a:srgbClr val="041631">
                  <a:alpha val="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C3273F-FEB8-4332-B08F-EFC4C707C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1435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F7D989"/>
                </a:solidFill>
              </a:defRPr>
            </a:pPr>
            <a:r>
              <a:rPr sz="1275" b="1" i="0">
                <a:solidFill>
                  <a:srgbClr val="F7D989"/>
                </a:solidFill>
              </a:rPr>
              <a:t>RC3 • LIFE IN CHRIST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DAFFB5-ED92-4271-B3B4-B00ECC5E2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4762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5400" b="1" i="0">
                <a:solidFill>
                  <a:srgbClr val="FAF4E6"/>
                </a:solidFill>
              </a:defRPr>
            </a:pPr>
            <a:r>
              <a:rPr sz="5400" b="1" i="0">
                <a:solidFill>
                  <a:srgbClr val="FAF4E6"/>
                </a:solidFill>
              </a:rPr>
              <a:t>FOUND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870E88-ED4F-43BD-82EA-76947FF8F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E9AA2F"/>
                </a:solidFill>
              </a:defRPr>
            </a:pPr>
            <a:r>
              <a:rPr sz="2025" b="1" i="0">
                <a:solidFill>
                  <a:srgbClr val="E9AA2F"/>
                </a:solidFill>
              </a:rPr>
              <a:t>SESSION 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091E2A-8A9C-45C5-85CD-AFC7B4883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667000"/>
            <a:ext cx="60960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825" b="1" i="0">
                <a:solidFill>
                  <a:srgbClr val="FFFFFF"/>
                </a:solidFill>
              </a:defRPr>
            </a:pPr>
            <a:r>
              <a:rPr sz="3825" b="1" i="0">
                <a:solidFill>
                  <a:srgbClr val="FFFFFF"/>
                </a:solidFill>
              </a:rPr>
              <a:t>HOW DID WE</a:t>
            </a:r>
          </a:p>
          <a:p xmlns:a="http://schemas.openxmlformats.org/drawingml/2006/main">
            <a:pPr algn="l">
              <a:defRPr sz="3825" b="1" i="0">
                <a:solidFill>
                  <a:srgbClr val="FFFFFF"/>
                </a:solidFill>
              </a:defRPr>
            </a:pPr>
            <a:r>
              <a:rPr sz="3825" b="1" i="0">
                <a:solidFill>
                  <a:srgbClr val="FFFFFF"/>
                </a:solidFill>
              </a:rPr>
              <a:t>BECOME LOST?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39324E-AA3C-4836-9653-6E858C8F7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52925"/>
            <a:ext cx="3143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6766B5-B127-4815-A528-6D310ABDE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38675"/>
            <a:ext cx="5429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0" i="1">
                <a:solidFill>
                  <a:srgbClr val="FAF4E6"/>
                </a:solidFill>
              </a:defRPr>
            </a:pPr>
            <a:r>
              <a:rPr sz="1950" b="0" i="1">
                <a:solidFill>
                  <a:srgbClr val="FAF4E6"/>
                </a:solidFill>
              </a:rPr>
              <a:t>Choosing Self-Rule Instead</a:t>
            </a:r>
          </a:p>
          <a:p xmlns:a="http://schemas.openxmlformats.org/drawingml/2006/main">
            <a:pPr algn="l">
              <a:defRPr sz="1950" b="0" i="1">
                <a:solidFill>
                  <a:srgbClr val="FAF4E6"/>
                </a:solidFill>
              </a:defRPr>
            </a:pPr>
            <a:r>
              <a:rPr sz="1950" b="0" i="1">
                <a:solidFill>
                  <a:srgbClr val="FAF4E6"/>
                </a:solidFill>
              </a:rPr>
              <a:t>of Life with God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F56C97-4F92-4AA3-9256-3D164E4AF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C8D2E4"/>
                </a:solidFill>
              </a:defRPr>
            </a:pPr>
            <a:r>
              <a:rPr sz="1125" b="0" i="0">
                <a:solidFill>
                  <a:srgbClr val="C8D2E4"/>
                </a:solidFill>
              </a:rPr>
              <a:t>Fireproof Studies • James J. Burke</a:t>
            </a:r>
          </a:p>
        </p:txBody>
      </p:sp>
    </p:spTree>
    <p:extLst>
      <p:ext uri="{BB962C8B-B14F-4D97-AF65-F5344CB8AC3E}">
        <p14:creationId xmlns:p14="http://schemas.microsoft.com/office/powerpoint/2010/main" val="15120401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C813AE-3213-4C21-82B8-DDA3A6490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00050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B633A"/>
                </a:solidFill>
              </a:defRPr>
            </a:pPr>
            <a:r>
              <a:rPr sz="1275" b="1" i="0">
                <a:solidFill>
                  <a:srgbClr val="0B633A"/>
                </a:solidFill>
              </a:rPr>
              <a:t>OPENING ACTIVITY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9076AC-8414-46B8-9425-0554FE26B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62000"/>
            <a:ext cx="8096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375" b="1" i="0">
                <a:solidFill>
                  <a:srgbClr val="0B1735"/>
                </a:solidFill>
              </a:defRPr>
            </a:pPr>
            <a:r>
              <a:rPr sz="3375" b="1" i="0">
                <a:solidFill>
                  <a:srgbClr val="0B1735"/>
                </a:solidFill>
              </a:rPr>
              <a:t>Who gets the final word?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8E98FC-7B80-45DC-8833-457FF0B05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466850"/>
            <a:ext cx="876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40506A"/>
                </a:solidFill>
              </a:defRPr>
            </a:pPr>
            <a:r>
              <a:rPr sz="1875" b="0" i="0">
                <a:solidFill>
                  <a:srgbClr val="40506A"/>
                </a:solidFill>
              </a:rPr>
              <a:t>Name one rule you would change—and explain why.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452F63-6073-4D14-BAFA-27E7D761F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71750"/>
            <a:ext cx="2476500" cy="8763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0B633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703607-8C9B-4025-B85A-7E971D0D4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743200"/>
            <a:ext cx="2171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0B633A"/>
                </a:solidFill>
              </a:defRPr>
            </a:pPr>
            <a:r>
              <a:rPr sz="1575" b="1" i="0">
                <a:solidFill>
                  <a:srgbClr val="0B633A"/>
                </a:solidFill>
              </a:rPr>
              <a:t>SCHOOL RULE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59326B-D4D9-4EFB-8F03-87103BCE4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571750"/>
            <a:ext cx="2476500" cy="8763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512A7A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A47505-ABF3-4B54-B4A0-574232D5E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743200"/>
            <a:ext cx="2171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512A7A"/>
                </a:solidFill>
              </a:defRPr>
            </a:pPr>
            <a:r>
              <a:rPr sz="1575" b="1" i="0">
                <a:solidFill>
                  <a:srgbClr val="512A7A"/>
                </a:solidFill>
              </a:rPr>
              <a:t>GAME RULE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155874-E9AB-4540-9239-53813FEE6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571750"/>
            <a:ext cx="2476500" cy="8763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6C73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6AB4F8-1620-49EB-87CF-E9365D9A9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743200"/>
            <a:ext cx="2171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126C73"/>
                </a:solidFill>
              </a:defRPr>
            </a:pPr>
            <a:r>
              <a:rPr sz="1575" b="1" i="0">
                <a:solidFill>
                  <a:srgbClr val="126C73"/>
                </a:solidFill>
              </a:rPr>
              <a:t>HOUSEHOLD ROUTINE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C4274C-8A32-45C4-8A6B-6A15128C3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571750"/>
            <a:ext cx="2476500" cy="8763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F68B2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C7DF8D-6A8A-45F7-9996-415290904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743200"/>
            <a:ext cx="2171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F68B2C"/>
                </a:solidFill>
              </a:defRPr>
            </a:pPr>
            <a:r>
              <a:rPr sz="1575" b="1" i="0">
                <a:solidFill>
                  <a:srgbClr val="F68B2C"/>
                </a:solidFill>
              </a:rPr>
              <a:t>AGE RESTRICTION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959EEF-89ED-449B-9B54-6C38BD3F8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105275"/>
            <a:ext cx="933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061B46"/>
                </a:solidFill>
              </a:defRPr>
            </a:pPr>
            <a:r>
              <a:rPr sz="2025" b="1" i="0">
                <a:solidFill>
                  <a:srgbClr val="061B46"/>
                </a:solidFill>
              </a:rPr>
              <a:t>Human rules may be foolish or unjust.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2407D4-8CC5-4D78-904B-F797449BE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95825"/>
            <a:ext cx="9429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75" b="1" i="0">
                <a:solidFill>
                  <a:srgbClr val="0B633A"/>
                </a:solidFill>
              </a:defRPr>
            </a:pPr>
            <a:r>
              <a:rPr sz="2175" b="1" i="0">
                <a:solidFill>
                  <a:srgbClr val="0B633A"/>
                </a:solidFill>
              </a:rPr>
              <a:t>God is the Creator, the source of life, and perfectly good.</a:t>
            </a:r>
          </a:p>
          <a:p xmlns:a="http://schemas.openxmlformats.org/drawingml/2006/main">
            <a:pPr algn="ctr">
              <a:defRPr sz="2175" b="1" i="0">
                <a:solidFill>
                  <a:srgbClr val="0B633A"/>
                </a:solidFill>
              </a:defRPr>
            </a:pPr>
            <a:r>
              <a:rPr sz="2175" b="1" i="0">
                <a:solidFill>
                  <a:srgbClr val="0B633A"/>
                </a:solidFill>
              </a:rPr>
              <a:t>His Word defines what His creation is for.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C613D7-D3DB-4887-88DD-4C4FEAAE1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876925"/>
            <a:ext cx="8953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0" i="1">
                <a:solidFill>
                  <a:srgbClr val="512A7A"/>
                </a:solidFill>
              </a:defRPr>
            </a:pPr>
            <a:r>
              <a:rPr sz="1650" b="0" i="1">
                <a:solidFill>
                  <a:srgbClr val="512A7A"/>
                </a:solidFill>
              </a:rPr>
              <a:t>The deeper question is not merely, “Which rule?” but, “Whose authority?”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B38456-3E90-42AB-9C79-2CCC85459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8BA2E3-748B-4890-8AE4-521F61FC3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F81C44-9793-417E-B176-BA323A62F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19835875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b8213a7d384408"/>
          <a:srcRect xmlns:a="http://schemas.openxmlformats.org/drawingml/2006/main" l="0" t="1894" r="0" b="189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6096000" cy="4953000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82001b834340c2"/>
          <a:srcRect xmlns:a="http://schemas.openxmlformats.org/drawingml/2006/main" l="0" t="1894" r="0" b="189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4953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4F5EF5-0E99-4686-BD55-2FB623C47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495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33518C-1F9D-4AF8-A4ED-7520C570C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3810000" cy="3429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061B46">
              <a:alpha val="80000"/>
            </a:srgbClr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F7D989"/>
                </a:solidFill>
              </a:defRPr>
            </a:pPr>
            <a:r>
              <a:rPr sz="1650" b="1" i="0">
                <a:solidFill>
                  <a:srgbClr val="F7D989"/>
                </a:solidFill>
              </a:rPr>
              <a:t>THE BORROWED CAR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DB0EE4-A3A3-406C-B8D8-179E994F0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57700"/>
            <a:ext cx="10515600" cy="1485900"/>
          </a:xfrm>
          <a:prstGeom xmlns:a="http://schemas.openxmlformats.org/drawingml/2006/main" prst="roundRect">
            <a:avLst>
              <a:gd name="adj" fmla="val 5128"/>
            </a:avLst>
          </a:prstGeom>
          <a:solidFill xmlns:a="http://schemas.openxmlformats.org/drawingml/2006/main">
            <a:srgbClr val="061B46">
              <a:alpha val="94000"/>
            </a:srgbClr>
          </a:solidFill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C09FE4-8B41-469B-AB66-3072C49FE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695825"/>
            <a:ext cx="9677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850" b="1" i="0">
                <a:solidFill>
                  <a:srgbClr val="FFFFFF"/>
                </a:solidFill>
              </a:defRPr>
            </a:pPr>
            <a:r>
              <a:rPr sz="2850" b="1" i="0">
                <a:solidFill>
                  <a:srgbClr val="FFFFFF"/>
                </a:solidFill>
              </a:rPr>
              <a:t>A gift can be received and enjoyed—</a:t>
            </a:r>
          </a:p>
          <a:p xmlns:a="http://schemas.openxmlformats.org/drawingml/2006/main">
            <a:pPr algn="ctr">
              <a:defRPr sz="2850" b="1" i="0">
                <a:solidFill>
                  <a:srgbClr val="FFFFFF"/>
                </a:solidFill>
              </a:defRPr>
            </a:pPr>
            <a:r>
              <a:rPr sz="2850" b="1" i="0">
                <a:solidFill>
                  <a:srgbClr val="FFFFFF"/>
                </a:solidFill>
              </a:rPr>
              <a:t>and still belong to another.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5A7C49-4610-4A5B-B45F-ACB9DC7A5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6F5FD9-4073-4F40-9B1C-C0CA8AC09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9AB4CD-C5CC-484E-8912-AD200FA79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434018991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c41ace4d0f4856"/>
          <a:srcRect xmlns:a="http://schemas.openxmlformats.org/drawingml/2006/main" l="0" t="16696" r="0" b="1669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2FE83E-341F-45B3-83C6-1095FF47C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43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75F3B1-1D5C-4DD5-8A3F-418A68FC9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69532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61B46">
              <a:alpha val="88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222920-A995-4F1F-AAF0-1E67BA1CE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200150"/>
            <a:ext cx="3619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E9AA2F"/>
                </a:solidFill>
              </a:defRPr>
            </a:pPr>
            <a:r>
              <a:rPr sz="1575" b="1" i="0">
                <a:solidFill>
                  <a:srgbClr val="E9AA2F"/>
                </a:solidFill>
              </a:rPr>
              <a:t>WHAT CHANGED?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2B18DC-E476-46E0-8ECC-2463EC911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762125"/>
            <a:ext cx="60960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600" b="1" i="0">
                <a:solidFill>
                  <a:srgbClr val="FFFFFF"/>
                </a:solidFill>
              </a:defRPr>
            </a:pPr>
            <a:r>
              <a:rPr sz="3600" b="1" i="0">
                <a:solidFill>
                  <a:srgbClr val="FFFFFF"/>
                </a:solidFill>
              </a:rPr>
              <a:t>The borrower began</a:t>
            </a:r>
          </a:p>
          <a:p xmlns:a="http://schemas.openxmlformats.org/drawingml/2006/main">
            <a:pPr algn="l">
              <a:defRPr sz="3600" b="1" i="0">
                <a:solidFill>
                  <a:srgbClr val="FFFFFF"/>
                </a:solidFill>
              </a:defRPr>
            </a:pPr>
            <a:r>
              <a:rPr sz="3600" b="1" i="0">
                <a:solidFill>
                  <a:srgbClr val="FFFFFF"/>
                </a:solidFill>
              </a:rPr>
              <a:t>acting like the owner.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20DCE6-FB73-42D9-947E-01A0E2280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314700"/>
            <a:ext cx="5905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0" i="0">
                <a:solidFill>
                  <a:srgbClr val="FAF4E6"/>
                </a:solidFill>
              </a:defRPr>
            </a:pPr>
            <a:r>
              <a:rPr sz="2025" b="0" i="0">
                <a:solidFill>
                  <a:srgbClr val="FAF4E6"/>
                </a:solidFill>
              </a:rPr>
              <a:t>He did not merely use the gift badly.</a:t>
            </a:r>
          </a:p>
          <a:p xmlns:a="http://schemas.openxmlformats.org/drawingml/2006/main">
            <a:pPr algn="l">
              <a:defRPr sz="2025" b="0" i="0">
                <a:solidFill>
                  <a:srgbClr val="FAF4E6"/>
                </a:solidFill>
              </a:defRPr>
            </a:pPr>
            <a:r>
              <a:rPr sz="2025" b="0" i="0">
                <a:solidFill>
                  <a:srgbClr val="FAF4E6"/>
                </a:solidFill>
              </a:rPr>
              <a:t>He claimed the right to decide its purpose.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5C8A57-E6E6-43C8-B7AC-1A28F909A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257800"/>
            <a:ext cx="942975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061B46">
              <a:alpha val="88000"/>
            </a:srgbClr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325" b="1" i="0">
                <a:solidFill>
                  <a:srgbClr val="F7D989"/>
                </a:solidFill>
              </a:defRPr>
            </a:pPr>
            <a:r>
              <a:rPr sz="2325" b="1" i="0">
                <a:solidFill>
                  <a:srgbClr val="F7D989"/>
                </a:solidFill>
              </a:rPr>
              <a:t>Self-rule is the creature claiming the Creator’s authority.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CADFB2-ECCD-49E0-B78F-17E3DD495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560394-F314-44E0-97B0-81B646B6A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FE12B2-FFA2-4F4A-A432-34EDD866E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883276243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8428804dcd4e80"/>
          <a:srcRect xmlns:a="http://schemas.openxmlformats.org/drawingml/2006/main" l="3322" t="0" r="33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C020B2-CE74-412A-A9CD-336FAC3F0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7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1197AF-3A5F-4D5A-8C07-6E75E62CA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85800"/>
            <a:ext cx="247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E9AA2F"/>
                </a:solidFill>
              </a:defRPr>
            </a:pPr>
            <a:r>
              <a:rPr sz="1575" b="1" i="0">
                <a:solidFill>
                  <a:srgbClr val="E9AA2F"/>
                </a:solidFill>
              </a:rPr>
              <a:t>BIG IDEA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8F97B4-57F7-48CC-8AA1-BF7D73169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333500"/>
            <a:ext cx="981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750" b="1" i="0">
                <a:solidFill>
                  <a:srgbClr val="FFFFFF"/>
                </a:solidFill>
              </a:defRPr>
            </a:pPr>
            <a:r>
              <a:rPr sz="3750" b="1" i="0">
                <a:solidFill>
                  <a:srgbClr val="FFFFFF"/>
                </a:solidFill>
              </a:rPr>
              <a:t>God made humanity for life</a:t>
            </a:r>
          </a:p>
          <a:p xmlns:a="http://schemas.openxmlformats.org/drawingml/2006/main">
            <a:pPr algn="l">
              <a:defRPr sz="3750" b="1" i="0">
                <a:solidFill>
                  <a:srgbClr val="FFFFFF"/>
                </a:solidFill>
              </a:defRPr>
            </a:pPr>
            <a:r>
              <a:rPr sz="3750" b="1" i="0">
                <a:solidFill>
                  <a:srgbClr val="FFFFFF"/>
                </a:solidFill>
              </a:rPr>
              <a:t>under His Word.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68295B-3403-4665-A258-282C61D89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05125"/>
            <a:ext cx="24765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22C23F-D3ED-4E91-ABF0-7CF7DB7C4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352800"/>
            <a:ext cx="100012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925" b="1" i="0">
                <a:solidFill>
                  <a:srgbClr val="FAF4E6"/>
                </a:solidFill>
              </a:defRPr>
            </a:pPr>
            <a:r>
              <a:rPr sz="2925" b="1" i="0">
                <a:solidFill>
                  <a:srgbClr val="FAF4E6"/>
                </a:solidFill>
              </a:rPr>
              <a:t>Adam seized self-rule, and every accountable sinner confirms that rebellion.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1433C7-53B4-4F90-884D-26980C3F1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257800"/>
            <a:ext cx="9906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C8D2E4"/>
                </a:solidFill>
              </a:defRPr>
            </a:pPr>
            <a:r>
              <a:rPr sz="1875" b="0" i="0">
                <a:solidFill>
                  <a:srgbClr val="C8D2E4"/>
                </a:solidFill>
              </a:rPr>
              <a:t>We inherit the world Adam ordered. We become personally guilty when we choose his rebellion.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7BE1A6-153F-4C76-BCA7-0C68415DF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02720E-CFB5-4214-AC23-05E62FDAD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B8F02B-F4E2-4A3C-B0CC-BC748F51D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70980839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DED0CF3-D14B-4CAA-9E86-D78D03ABC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1619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E9AA2F"/>
                </a:solidFill>
              </a:defRPr>
            </a:pPr>
            <a:r>
              <a:rPr sz="1200" b="1" i="0">
                <a:solidFill>
                  <a:srgbClr val="E9AA2F"/>
                </a:solidFill>
              </a:rPr>
              <a:t>GENESIS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ADFD3E-201F-4CE2-BA86-02031A41F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2450"/>
            <a:ext cx="666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0B1735"/>
                </a:solidFill>
              </a:defRPr>
            </a:pPr>
            <a:r>
              <a:rPr sz="3000" b="1" i="0">
                <a:solidFill>
                  <a:srgbClr val="0B1735"/>
                </a:solidFill>
              </a:rPr>
              <a:t>The movement of self-rule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FA942A-2860-4C82-9935-8C73E302B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04900"/>
            <a:ext cx="1047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3C4A63"/>
                </a:solidFill>
              </a:defRPr>
            </a:pPr>
            <a:r>
              <a:rPr sz="1650" b="0" i="0">
                <a:solidFill>
                  <a:srgbClr val="3C4A63"/>
                </a:solidFill>
              </a:rPr>
              <a:t>Watch whose word is trusted, who defines good, what the humans take, and what follows.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27D354-BE13-41D7-B199-50CD63B8B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3105150"/>
            <a:ext cx="685800" cy="4572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9525">
            <a:solidFill>
              <a:srgbClr val="F7D989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1F96F3-A948-4DE9-ABBD-A4264FDE0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3105150"/>
            <a:ext cx="685800" cy="4572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9525">
            <a:solidFill>
              <a:srgbClr val="F7D989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7C0F86-B04B-4C83-8460-FEB828E36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105150"/>
            <a:ext cx="685800" cy="4572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9525">
            <a:solidFill>
              <a:srgbClr val="F7D989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4D9177-CAAA-47B4-9407-DF96F05D2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95500"/>
            <a:ext cx="247650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0B633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0D80FE-C7B9-441F-8AE6-9DCB68786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343150"/>
            <a:ext cx="762000" cy="7620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775" b="1" i="0">
                <a:solidFill>
                  <a:srgbClr val="FFFFFF"/>
                </a:solidFill>
              </a:defRPr>
            </a:pPr>
            <a:r>
              <a:rPr sz="2775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166027-0A73-455D-84A4-A4421411E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0"/>
            <a:ext cx="209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0B633A"/>
                </a:solidFill>
              </a:defRPr>
            </a:pPr>
            <a:r>
              <a:rPr sz="1650" b="1" i="0">
                <a:solidFill>
                  <a:srgbClr val="0B633A"/>
                </a:solidFill>
              </a:rPr>
              <a:t>GOD SPEAKS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DD2E3A-31D8-48A8-80CB-077D42001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43350"/>
            <a:ext cx="190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0B1735"/>
                </a:solidFill>
              </a:defRPr>
            </a:pPr>
            <a:r>
              <a:rPr sz="1350" b="1" i="0">
                <a:solidFill>
                  <a:srgbClr val="0B1735"/>
                </a:solidFill>
              </a:rPr>
              <a:t>Genesis 2:16–17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9BFD9B-7B91-41F1-BCA6-154C5E95B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095500"/>
            <a:ext cx="247650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061B46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5F5B47-FFA1-436D-930A-A4D385E4C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43150"/>
            <a:ext cx="762000" cy="7620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775" b="1" i="0">
                <a:solidFill>
                  <a:srgbClr val="FFFFFF"/>
                </a:solidFill>
              </a:defRPr>
            </a:pPr>
            <a:r>
              <a:rPr sz="2775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1AC3B5-9B51-4EAA-92E9-4D34F1DF5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333750"/>
            <a:ext cx="209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061B46"/>
                </a:solidFill>
              </a:defRPr>
            </a:pPr>
            <a:r>
              <a:rPr sz="1650" b="1" i="0">
                <a:solidFill>
                  <a:srgbClr val="061B46"/>
                </a:solidFill>
              </a:rPr>
              <a:t>WORD QUESTIONED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CAF5FC-F96C-4842-B123-2CD20F74A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943350"/>
            <a:ext cx="190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0B1735"/>
                </a:solidFill>
              </a:defRPr>
            </a:pPr>
            <a:r>
              <a:rPr sz="1350" b="1" i="0">
                <a:solidFill>
                  <a:srgbClr val="0B1735"/>
                </a:solidFill>
              </a:rPr>
              <a:t>Genesis 3:1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F37424-6F57-4404-A93B-DF2634DE2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095500"/>
            <a:ext cx="247650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F68B2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6DF2EE-A0C4-48AD-9268-C5AD7DBF3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343150"/>
            <a:ext cx="762000" cy="7620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68B2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775" b="1" i="0">
                <a:solidFill>
                  <a:srgbClr val="FFFFFF"/>
                </a:solidFill>
              </a:defRPr>
            </a:pPr>
            <a:r>
              <a:rPr sz="2775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6D72A7-AA4B-4A39-9145-A7CC2EF3C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333750"/>
            <a:ext cx="209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68B2C"/>
                </a:solidFill>
              </a:defRPr>
            </a:pPr>
            <a:r>
              <a:rPr sz="1650" b="1" i="0">
                <a:solidFill>
                  <a:srgbClr val="F68B2C"/>
                </a:solidFill>
              </a:rPr>
              <a:t>DESIRE JUDGES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205752-4D44-4E68-81A1-8828D26BC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943350"/>
            <a:ext cx="190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0B1735"/>
                </a:solidFill>
              </a:defRPr>
            </a:pPr>
            <a:r>
              <a:rPr sz="1350" b="1" i="0">
                <a:solidFill>
                  <a:srgbClr val="0B1735"/>
                </a:solidFill>
              </a:rPr>
              <a:t>Genesis 3:6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CFB005-2C61-42A2-9FE2-75F89D019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095500"/>
            <a:ext cx="247650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B94943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1CDDF3-AD94-46E3-B2BF-2498EFDC5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343150"/>
            <a:ext cx="762000" cy="7620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9494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775" b="1" i="0">
                <a:solidFill>
                  <a:srgbClr val="FFFFFF"/>
                </a:solidFill>
              </a:defRPr>
            </a:pPr>
            <a:r>
              <a:rPr sz="2775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5ECD2B-3D98-420E-8607-745EEC108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333750"/>
            <a:ext cx="209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B94943"/>
                </a:solidFill>
              </a:defRPr>
            </a:pPr>
            <a:r>
              <a:rPr sz="1650" b="1" i="0">
                <a:solidFill>
                  <a:srgbClr val="B94943"/>
                </a:solidFill>
              </a:rPr>
              <a:t>CREATURE SEIZES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AE258F-3FA1-4807-9747-F90C96D06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3943350"/>
            <a:ext cx="190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0B1735"/>
                </a:solidFill>
              </a:defRPr>
            </a:pPr>
            <a:r>
              <a:rPr sz="1350" b="1" i="0">
                <a:solidFill>
                  <a:srgbClr val="0B1735"/>
                </a:solidFill>
              </a:rPr>
              <a:t>Genesis 3:6–7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38461AE-B50B-4AE5-A36A-3C45A9BF5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5314950"/>
            <a:ext cx="9810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75" b="1" i="0">
                <a:solidFill>
                  <a:srgbClr val="061B46"/>
                </a:solidFill>
              </a:defRPr>
            </a:pPr>
            <a:r>
              <a:rPr sz="2175" b="1" i="0">
                <a:solidFill>
                  <a:srgbClr val="061B46"/>
                </a:solidFill>
              </a:rPr>
              <a:t>Sin is deeper than breaking a rule. It is the creature claiming the Creator’s authority.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F8DCFDD-5DEF-499F-AD3E-099A0CA0E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CE4DD14-4E68-4A46-9DAE-1F0A76DF1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2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E839F68-2127-487B-8721-954FEA489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93659618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be40d2f23a4196"/>
          <a:srcRect xmlns:a="http://schemas.openxmlformats.org/drawingml/2006/main" l="8115" t="0" r="811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685800"/>
            <a:ext cx="5429250" cy="4572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A57262-3316-47D8-952C-3B2939427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95300"/>
            <a:ext cx="5810250" cy="4953000"/>
          </a:xfrm>
          <a:prstGeom xmlns:a="http://schemas.openxmlformats.org/drawingml/2006/main" prst="roundRect">
            <a:avLst>
              <a:gd name="adj" fmla="val 1538"/>
            </a:avLst>
          </a:prstGeom>
          <a:noFill xmlns:a="http://schemas.openxmlformats.org/drawingml/2006/main"/>
          <a:ln xmlns:a="http://schemas.openxmlformats.org/drawingml/2006/main" w="38100">
            <a:solidFill>
              <a:srgbClr val="E9AA2F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112082-8A2E-4015-8F42-8B21123E1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0B633A"/>
                </a:solidFill>
              </a:defRPr>
            </a:pPr>
            <a:r>
              <a:rPr sz="1350" b="1" i="0">
                <a:solidFill>
                  <a:srgbClr val="0B633A"/>
                </a:solidFill>
              </a:rPr>
              <a:t>TRUTH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C22CEC-D563-4F8C-A47B-B147BA461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4953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675" b="1" i="0">
                <a:solidFill>
                  <a:srgbClr val="FFFFFF"/>
                </a:solidFill>
              </a:defRPr>
            </a:pPr>
            <a:r>
              <a:rPr sz="3675" b="1" i="0">
                <a:solidFill>
                  <a:srgbClr val="FFFFFF"/>
                </a:solidFill>
              </a:rPr>
              <a:t>Dependence was</a:t>
            </a:r>
          </a:p>
          <a:p xmlns:a="http://schemas.openxmlformats.org/drawingml/2006/main">
            <a:pPr algn="l">
              <a:defRPr sz="3675" b="1" i="0">
                <a:solidFill>
                  <a:srgbClr val="FFFFFF"/>
                </a:solidFill>
              </a:defRPr>
            </a:pPr>
            <a:r>
              <a:rPr sz="3675" b="1" i="0">
                <a:solidFill>
                  <a:srgbClr val="FFFFFF"/>
                </a:solidFill>
              </a:rPr>
              <a:t>created good.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AC00D9-E934-465B-B337-2714928A5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4857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0" i="0">
                <a:solidFill>
                  <a:srgbClr val="FAF4E6"/>
                </a:solidFill>
              </a:defRPr>
            </a:pPr>
            <a:r>
              <a:rPr sz="2025" b="0" i="0">
                <a:solidFill>
                  <a:srgbClr val="FAF4E6"/>
                </a:solidFill>
              </a:rPr>
              <a:t>Humanity received life, identity, dominion, and purpose from God. Adam’s authority was real—but it remained entrusted authority under God’s Word.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62FB8D-CCBA-4472-BEB9-222CEB5EF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91125"/>
            <a:ext cx="476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7D989"/>
                </a:solidFill>
              </a:defRPr>
            </a:pPr>
            <a:r>
              <a:rPr sz="2100" b="1" i="0">
                <a:solidFill>
                  <a:srgbClr val="F7D989"/>
                </a:solidFill>
              </a:rPr>
              <a:t>Dependence was not a defect.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789A8F-FB23-4A98-B265-64338047B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2A4BC4-0753-417D-BFD4-0CD7D5937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20C052-81F8-4764-BAFF-732F73CD4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556826891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2ca97e7f70430e"/>
          <a:srcRect xmlns:a="http://schemas.openxmlformats.org/drawingml/2006/main" l="0" t="16696" r="0" b="1669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30DFAB-CA3A-4D7C-A81D-F574EA7B5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4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9FFFCE-D811-4BBE-9295-656A626D7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41631">
                  <a:alpha val="96000"/>
                </a:srgbClr>
              </a:gs>
              <a:gs pos="75000">
                <a:srgbClr val="041631">
                  <a:alpha val="82000"/>
                </a:srgbClr>
              </a:gs>
              <a:gs pos="100000">
                <a:srgbClr val="041631">
                  <a:alpha val="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8038CE-7D55-43EE-A5F0-2C3CA68D8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68B2C"/>
                </a:solidFill>
              </a:defRPr>
            </a:pPr>
            <a:r>
              <a:rPr sz="1350" b="1" i="0">
                <a:solidFill>
                  <a:srgbClr val="F68B2C"/>
                </a:solidFill>
              </a:rPr>
              <a:t>TRUTH 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C198BE-D525-4EE7-91C4-BE28393B9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57150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825" b="1" i="0">
                <a:solidFill>
                  <a:srgbClr val="FFFFFF"/>
                </a:solidFill>
              </a:defRPr>
            </a:pPr>
            <a:r>
              <a:rPr sz="3825" b="1" i="0">
                <a:solidFill>
                  <a:srgbClr val="FFFFFF"/>
                </a:solidFill>
              </a:rPr>
              <a:t>Adam actively</a:t>
            </a:r>
          </a:p>
          <a:p xmlns:a="http://schemas.openxmlformats.org/drawingml/2006/main">
            <a:pPr algn="l">
              <a:defRPr sz="3825" b="1" i="0">
                <a:solidFill>
                  <a:srgbClr val="FFFFFF"/>
                </a:solidFill>
              </a:defRPr>
            </a:pPr>
            <a:r>
              <a:rPr sz="3825" b="1" i="0">
                <a:solidFill>
                  <a:srgbClr val="FFFFFF"/>
                </a:solidFill>
              </a:rPr>
              <a:t>seized self-rule.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A5A2AB-1AB0-4229-BCAC-96392B762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33725"/>
            <a:ext cx="5429250" cy="16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0" i="0">
                <a:solidFill>
                  <a:srgbClr val="FAF4E6"/>
                </a:solidFill>
              </a:defRPr>
            </a:pPr>
            <a:r>
              <a:rPr sz="2025" b="0" i="0">
                <a:solidFill>
                  <a:srgbClr val="FAF4E6"/>
                </a:solidFill>
              </a:rPr>
              <a:t>The serpent questioned God’s Word. Adam and Eve judged the tree by their own desire, took what God withheld, and claimed the right to define good and evil.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FEF15E-52C9-43DF-9569-224B9CEB1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86375"/>
            <a:ext cx="5334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75" b="1" i="0">
                <a:solidFill>
                  <a:srgbClr val="F7D989"/>
                </a:solidFill>
              </a:defRPr>
            </a:pPr>
            <a:r>
              <a:rPr sz="2175" b="1" i="0">
                <a:solidFill>
                  <a:srgbClr val="F7D989"/>
                </a:solidFill>
              </a:rPr>
              <a:t>Adam began the rebellion.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D95FD2-F979-4847-8B69-B203866BF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8BF439-F473-4246-B2EF-6FC010E60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73A586-2AC2-41A0-AA09-81BF44F73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71148263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4560da6cba4c02"/>
          <a:stretch xmlns:a="http://schemas.openxmlformats.org/drawingml/2006/main"/>
        </p:blipFill>
        <p:spPr>
          <a:xfrm xmlns:a="http://schemas.openxmlformats.org/drawingml/2006/main">
            <a:off x="6953250" y="1115219"/>
            <a:ext cx="4095750" cy="4437063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21BE9C-3403-420A-9AB9-6EE8A2F1F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742950"/>
            <a:ext cx="4514850" cy="5181600"/>
          </a:xfrm>
          <a:prstGeom xmlns:a="http://schemas.openxmlformats.org/drawingml/2006/main" prst="roundRect">
            <a:avLst>
              <a:gd name="adj" fmla="val 1688"/>
            </a:avLst>
          </a:prstGeom>
          <a:noFill xmlns:a="http://schemas.openxmlformats.org/drawingml/2006/main"/>
          <a:ln xmlns:a="http://schemas.openxmlformats.org/drawingml/2006/main" w="38100">
            <a:solidFill>
              <a:srgbClr val="F68B2C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2995A0-EC8E-47E8-A57C-4AA0CE327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68B2C"/>
                </a:solidFill>
              </a:defRPr>
            </a:pPr>
            <a:r>
              <a:rPr sz="1350" b="1" i="0">
                <a:solidFill>
                  <a:srgbClr val="F68B2C"/>
                </a:solidFill>
              </a:rPr>
              <a:t>TRUTH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ADB349-426B-4AD0-9709-CAD47421D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55245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450" b="1" i="0">
                <a:solidFill>
                  <a:srgbClr val="0B1735"/>
                </a:solidFill>
              </a:defRPr>
            </a:pPr>
            <a:r>
              <a:rPr sz="3450" b="1" i="0">
                <a:solidFill>
                  <a:srgbClr val="0B1735"/>
                </a:solidFill>
              </a:rPr>
              <a:t>Rebellion reordered</a:t>
            </a:r>
          </a:p>
          <a:p xmlns:a="http://schemas.openxmlformats.org/drawingml/2006/main">
            <a:pPr algn="l">
              <a:defRPr sz="3450" b="1" i="0">
                <a:solidFill>
                  <a:srgbClr val="0B1735"/>
                </a:solidFill>
              </a:defRPr>
            </a:pPr>
            <a:r>
              <a:rPr sz="3450" b="1" i="0">
                <a:solidFill>
                  <a:srgbClr val="0B1735"/>
                </a:solidFill>
              </a:rPr>
              <a:t>the human world.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9AA4DC-E099-4D45-AADF-53E1925A2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05150"/>
            <a:ext cx="52387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0" i="0">
                <a:solidFill>
                  <a:srgbClr val="35435C"/>
                </a:solidFill>
              </a:defRPr>
            </a:pPr>
            <a:r>
              <a:rPr sz="2100" b="0" i="0">
                <a:solidFill>
                  <a:srgbClr val="35435C"/>
                </a:solidFill>
              </a:rPr>
              <a:t>Fellowship gave way to hiding. Trust gave way to accusation. Stewardship became conflict. Mortal life moved inevitably toward death.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D27FE3-3C1C-451C-8C94-2291AB0E0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334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F68B2C"/>
                </a:solidFill>
              </a:defRPr>
            </a:pPr>
            <a:r>
              <a:rPr sz="1950" b="1" i="0">
                <a:solidFill>
                  <a:srgbClr val="F68B2C"/>
                </a:solidFill>
              </a:rPr>
              <a:t>The rebellion did not make death possible; it made death inevitable.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E65447-CDD3-417A-8449-365E4491B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434C53-CB5E-4869-987C-552B55334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95AD6E-6FE1-4EEC-96C5-097DDF39D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17262935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749770efd3434d"/>
          <a:stretch xmlns:a="http://schemas.openxmlformats.org/drawingml/2006/main"/>
        </p:blipFill>
        <p:spPr>
          <a:xfrm xmlns:a="http://schemas.openxmlformats.org/drawingml/2006/main">
            <a:off x="666750" y="1524778"/>
            <a:ext cx="10858500" cy="487524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3FA659-2420-46B9-93BA-51E8C7AB8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512A7A"/>
                </a:solidFill>
              </a:defRPr>
            </a:pPr>
            <a:r>
              <a:rPr sz="1350" b="1" i="0">
                <a:solidFill>
                  <a:srgbClr val="512A7A"/>
                </a:solidFill>
              </a:rPr>
              <a:t>TRUTH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A82F17-41B5-4F8E-ACFD-CE9C61EA4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81050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925" b="1" i="0">
                <a:solidFill>
                  <a:srgbClr val="FFFFFF"/>
                </a:solidFill>
              </a:defRPr>
            </a:pPr>
            <a:r>
              <a:rPr sz="2925" b="1" i="0">
                <a:solidFill>
                  <a:srgbClr val="FFFFFF"/>
                </a:solidFill>
              </a:rPr>
              <a:t>We inherit Adam’s world. We choose Adam’s rebellion.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F962F0-CADA-471B-9B94-53E3AC061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2D4502-86E9-4AC2-89AB-7FC178045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A5487C-78D1-48AF-AD53-768FF4CE3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7194393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B428DA-1A3A-47B7-8ED3-B340FD9EF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E9AA2F"/>
                </a:solidFill>
              </a:defRPr>
            </a:pPr>
            <a:r>
              <a:rPr sz="1125" b="1" i="0">
                <a:solidFill>
                  <a:srgbClr val="E9AA2F"/>
                </a:solidFill>
              </a:rPr>
              <a:t>DISCUSSION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4FA760-963D-42F7-A306-E016B80E1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111633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FFFFFF"/>
                </a:solidFill>
              </a:defRPr>
            </a:pPr>
            <a:r>
              <a:rPr sz="2850" b="1" i="0">
                <a:solidFill>
                  <a:srgbClr val="FFFFFF"/>
                </a:solidFill>
              </a:rPr>
              <a:t>Let’s think it through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AED217-D357-4D68-9FD8-7475C5A8B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62050"/>
            <a:ext cx="18097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BF1633-A971-43CF-BE9E-B0B3AAB50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04950"/>
            <a:ext cx="685800" cy="685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00" b="1" i="0">
                <a:solidFill>
                  <a:srgbClr val="FFFFFF"/>
                </a:solidFill>
              </a:defRPr>
            </a:pPr>
            <a:r>
              <a:rPr sz="2400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062B44-A943-4D14-A02E-666A1E560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1495425"/>
            <a:ext cx="9620250" cy="714375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What good things did Adam receive before Genesis 3?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3E762B-3E39-402A-9A7C-186CBB86C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685800" cy="685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68B2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00" b="1" i="0">
                <a:solidFill>
                  <a:srgbClr val="FFFFFF"/>
                </a:solidFill>
              </a:defRPr>
            </a:pPr>
            <a:r>
              <a:rPr sz="2400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14F218-E815-4713-AF3F-0D9F2789A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2619375"/>
            <a:ext cx="9620250" cy="714375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Where do you see the choice of self-rule in Genesis 3?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54D888-7CCA-44BC-8B68-0359133E2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752850"/>
            <a:ext cx="685800" cy="685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12A7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00" b="1" i="0">
                <a:solidFill>
                  <a:srgbClr val="FFFFFF"/>
                </a:solidFill>
              </a:defRPr>
            </a:pPr>
            <a:r>
              <a:rPr sz="2400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5F3DFF-20B6-42AF-9372-6077E969A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743325"/>
            <a:ext cx="9620250" cy="714375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Why is sin deeper than breaking a rule?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E8EAE1-5F2F-4B0B-9B40-09129D683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876800"/>
            <a:ext cx="685800" cy="685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6C7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00" b="1" i="0">
                <a:solidFill>
                  <a:srgbClr val="FFFFFF"/>
                </a:solidFill>
              </a:defRPr>
            </a:pPr>
            <a:r>
              <a:rPr sz="2400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3FCEDA-4650-4D19-8C5D-BD2A4E1A8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4867275"/>
            <a:ext cx="9620250" cy="714375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How does Romans 1 show people repeating Adam’s choice?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D28CB4-F6EA-48FE-816D-77137B50B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6029325"/>
            <a:ext cx="7429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0" i="1">
                <a:solidFill>
                  <a:srgbClr val="F7D989"/>
                </a:solidFill>
              </a:defRPr>
            </a:pPr>
            <a:r>
              <a:rPr sz="1500" b="0" i="1">
                <a:solidFill>
                  <a:srgbClr val="F7D989"/>
                </a:solidFill>
              </a:rPr>
              <a:t>Listen honestly. Trace the authority being claimed.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0BC019-700C-4330-B685-436AC7695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12AC04-0379-4FF9-BAEF-0C42A975D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A26C02-634D-44AC-A7B9-80BC89C4D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988920901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274614ff9d405d"/>
          <a:srcRect xmlns:a="http://schemas.openxmlformats.org/drawingml/2006/main" l="3322" t="0" r="33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211479-5067-4A28-995C-554CFA5B6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6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3D73B4-F347-4BF3-9F9A-905C543B3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"/>
            <a:ext cx="11087100" cy="3009900"/>
          </a:xfrm>
          <a:prstGeom xmlns:a="http://schemas.openxmlformats.org/drawingml/2006/main" prst="roundRect">
            <a:avLst>
              <a:gd name="adj" fmla="val 2532"/>
            </a:avLst>
          </a:prstGeom>
          <a:solidFill xmlns:a="http://schemas.openxmlformats.org/drawingml/2006/main">
            <a:srgbClr val="061B46">
              <a:alpha val="90000"/>
            </a:srgbClr>
          </a:solidFill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4301C8-7273-4D06-8987-7E39EA674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781050"/>
            <a:ext cx="1009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E9AA2F"/>
                </a:solidFill>
              </a:defRPr>
            </a:pPr>
            <a:r>
              <a:rPr sz="1500" b="1" i="0">
                <a:solidFill>
                  <a:srgbClr val="E9AA2F"/>
                </a:solidFill>
              </a:rPr>
              <a:t>MEMORY VERSE • ROMANS 1:25a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55830C-A8E4-4F37-9A71-1AD58BFBF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1200150"/>
            <a:ext cx="9867900" cy="16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625" b="1" i="1">
                <a:solidFill>
                  <a:srgbClr val="FFFFFF"/>
                </a:solidFill>
              </a:defRPr>
            </a:pPr>
            <a:r>
              <a:rPr sz="2625" b="1" i="1">
                <a:solidFill>
                  <a:srgbClr val="FFFFFF"/>
                </a:solidFill>
              </a:rPr>
              <a:t>“Who changed the truth of God into a lie,</a:t>
            </a:r>
          </a:p>
          <a:p xmlns:a="http://schemas.openxmlformats.org/drawingml/2006/main">
            <a:pPr algn="ctr">
              <a:defRPr sz="2625" b="1" i="1">
                <a:solidFill>
                  <a:srgbClr val="FFFFFF"/>
                </a:solidFill>
              </a:defRPr>
            </a:pPr>
            <a:r>
              <a:rPr sz="2625" b="1" i="1">
                <a:solidFill>
                  <a:srgbClr val="FFFFFF"/>
                </a:solidFill>
              </a:rPr>
              <a:t>and worshipped and served the creature</a:t>
            </a:r>
          </a:p>
          <a:p xmlns:a="http://schemas.openxmlformats.org/drawingml/2006/main">
            <a:pPr algn="ctr">
              <a:defRPr sz="2625" b="1" i="1">
                <a:solidFill>
                  <a:srgbClr val="FFFFFF"/>
                </a:solidFill>
              </a:defRPr>
            </a:pPr>
            <a:r>
              <a:rPr sz="2625" b="1" i="1">
                <a:solidFill>
                  <a:srgbClr val="FFFFFF"/>
                </a:solidFill>
              </a:rPr>
              <a:t>more than the Creator...”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503F3F-159B-4A25-8CA2-50364B11E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895600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F7D989"/>
                </a:solidFill>
              </a:defRPr>
            </a:pPr>
            <a:r>
              <a:rPr sz="1725" b="1" i="0">
                <a:solidFill>
                  <a:srgbClr val="F7D989"/>
                </a:solidFill>
              </a:rPr>
              <a:t>Adam began the rebellion. Every accountable sinner chooses to join it.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8275D9-064B-4C64-B7EC-926847E1B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857625"/>
            <a:ext cx="52578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0B633A">
              <a:alpha val="90000"/>
            </a:srgbClr>
          </a:solidFill>
          <a:ln xmlns:a="http://schemas.openxmlformats.org/drawingml/2006/main" w="19050">
            <a:solidFill>
              <a:srgbClr val="F7D989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246868-1AD1-49FB-A2BD-0E02E88F8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09575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7D989"/>
                </a:solidFill>
              </a:defRPr>
            </a:pPr>
            <a:r>
              <a:rPr sz="1500" b="1" i="0">
                <a:solidFill>
                  <a:srgbClr val="F7D989"/>
                </a:solidFill>
              </a:rPr>
              <a:t>THIS WEEK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191C83-FF42-459D-875C-E4122B9EF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91050"/>
            <a:ext cx="4572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Notice one moment when your desire and God’s Word point different ways. Record which authority you choose.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8ABA7F-46AB-4BC3-9187-7B7B6A157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857625"/>
            <a:ext cx="52578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512A7A">
              <a:alpha val="90000"/>
            </a:srgbClr>
          </a:solidFill>
          <a:ln xmlns:a="http://schemas.openxmlformats.org/drawingml/2006/main" w="19050">
            <a:solidFill>
              <a:srgbClr val="E5D1F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910ABE-76D2-4D73-A6F5-758BE55A2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09575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0DFFF"/>
                </a:solidFill>
              </a:defRPr>
            </a:pPr>
            <a:r>
              <a:rPr sz="1500" b="1" i="0">
                <a:solidFill>
                  <a:srgbClr val="F0DFFF"/>
                </a:solidFill>
              </a:rPr>
              <a:t>YOU MAY TALK WITH US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E85747-F01D-4E84-9A32-ED06F0A12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572000"/>
            <a:ext cx="4572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FFFFFF"/>
                </a:solidFill>
              </a:defRPr>
            </a:pPr>
            <a:r>
              <a:rPr sz="1725" b="0" i="0">
                <a:solidFill>
                  <a:srgbClr val="FFFFFF"/>
                </a:solidFill>
              </a:rPr>
              <a:t>If you recognize that you have been living under your own authority, a leader will privately open the Bible and help you understand surrender to Christ.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4345E9-6861-45DB-BFF0-F8E965E9E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164F93-E1C1-4183-8749-07F1E97BB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239063-63F3-4BBE-81CE-621535701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5347439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2026-08-31T23:05:36.6730000Z</dcterms:created>
  <dcterms:modified xsi:type="dcterms:W3CDTF">2026-08-31T23:05:36.6730000Z</dcterms:modified>
</coreProperties>
</file>