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f354bff4ed48a5" /><Relationship Type="http://schemas.openxmlformats.org/officeDocument/2006/relationships/extended-properties" Target="/docProps/app.xml" Id="Rf569896d77f44e2e" /><Relationship Type="http://schemas.openxmlformats.org/officeDocument/2006/relationships/officeDocument" Target="/ppt/presentation.xml" Id="Rbf2f084df41d45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08f93cce2f4531"/>
  </p:sldMasterIdLst>
  <p:notesMasterIdLst>
    <p:notesMasterId xmlns:r="http://schemas.openxmlformats.org/officeDocument/2006/relationships" r:id="R2a9a829dd5634645"/>
  </p:notesMasterIdLst>
  <p:sldIdLst>
    <p:sldId xmlns:r="http://schemas.openxmlformats.org/officeDocument/2006/relationships" id="256" r:id="R79b0623fc0a343c8"/>
    <p:sldId xmlns:r="http://schemas.openxmlformats.org/officeDocument/2006/relationships" id="257" r:id="R63ca73f965fd4052"/>
    <p:sldId xmlns:r="http://schemas.openxmlformats.org/officeDocument/2006/relationships" id="258" r:id="Rc1f22d77d6884d91"/>
    <p:sldId xmlns:r="http://schemas.openxmlformats.org/officeDocument/2006/relationships" id="259" r:id="Rd8f61104b918446c"/>
    <p:sldId xmlns:r="http://schemas.openxmlformats.org/officeDocument/2006/relationships" id="260" r:id="R68ff191345714e76"/>
    <p:sldId xmlns:r="http://schemas.openxmlformats.org/officeDocument/2006/relationships" id="261" r:id="R8888549e48fa4306"/>
    <p:sldId xmlns:r="http://schemas.openxmlformats.org/officeDocument/2006/relationships" id="262" r:id="R4835f25163194db5"/>
    <p:sldId xmlns:r="http://schemas.openxmlformats.org/officeDocument/2006/relationships" id="263" r:id="R3310e7528e424573"/>
    <p:sldId xmlns:r="http://schemas.openxmlformats.org/officeDocument/2006/relationships" id="264" r:id="R3740d9db83344d68"/>
    <p:sldId xmlns:r="http://schemas.openxmlformats.org/officeDocument/2006/relationships" id="265" r:id="R9f6a3e4d5251435e"/>
    <p:sldId xmlns:r="http://schemas.openxmlformats.org/officeDocument/2006/relationships" id="266" r:id="Rf538fbc1b60f4051"/>
    <p:sldId xmlns:r="http://schemas.openxmlformats.org/officeDocument/2006/relationships" id="267" r:id="R107e6decf03e4f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3c93f8aae841bf" /><Relationship Type="http://schemas.openxmlformats.org/officeDocument/2006/relationships/slideMaster" Target="/ppt/slideMasters/slideMaster1.xml" Id="R3f08f93cce2f4531" /><Relationship Type="http://schemas.openxmlformats.org/officeDocument/2006/relationships/notesMaster" Target="/ppt/notesMasters/notesMaster1.xml" Id="R2a9a829dd5634645" /><Relationship Type="http://schemas.openxmlformats.org/officeDocument/2006/relationships/presProps" Target="/ppt/presProps.xml" Id="Rbfd1d4664c104868" /><Relationship Type="http://schemas.openxmlformats.org/officeDocument/2006/relationships/tableStyles" Target="/ppt/tableStyles.xml" Id="Re64f2ec89960422a" /><Relationship Type="http://schemas.openxmlformats.org/officeDocument/2006/relationships/slide" Target="/ppt/slides/slide1.xml" Id="R79b0623fc0a343c8" /><Relationship Type="http://schemas.openxmlformats.org/officeDocument/2006/relationships/slide" Target="/ppt/slides/slide2.xml" Id="R63ca73f965fd4052" /><Relationship Type="http://schemas.openxmlformats.org/officeDocument/2006/relationships/slide" Target="/ppt/slides/slide3.xml" Id="Rc1f22d77d6884d91" /><Relationship Type="http://schemas.openxmlformats.org/officeDocument/2006/relationships/slide" Target="/ppt/slides/slide4.xml" Id="Rd8f61104b918446c" /><Relationship Type="http://schemas.openxmlformats.org/officeDocument/2006/relationships/slide" Target="/ppt/slides/slide5.xml" Id="R68ff191345714e76" /><Relationship Type="http://schemas.openxmlformats.org/officeDocument/2006/relationships/slide" Target="/ppt/slides/slide6.xml" Id="R8888549e48fa4306" /><Relationship Type="http://schemas.openxmlformats.org/officeDocument/2006/relationships/slide" Target="/ppt/slides/slide7.xml" Id="R4835f25163194db5" /><Relationship Type="http://schemas.openxmlformats.org/officeDocument/2006/relationships/slide" Target="/ppt/slides/slide8.xml" Id="R3310e7528e424573" /><Relationship Type="http://schemas.openxmlformats.org/officeDocument/2006/relationships/slide" Target="/ppt/slides/slide9.xml" Id="R3740d9db83344d68" /><Relationship Type="http://schemas.openxmlformats.org/officeDocument/2006/relationships/slide" Target="/ppt/slides/slide10.xml" Id="R9f6a3e4d5251435e" /><Relationship Type="http://schemas.openxmlformats.org/officeDocument/2006/relationships/slide" Target="/ppt/slides/slide11.xml" Id="Rf538fbc1b60f4051" /><Relationship Type="http://schemas.openxmlformats.org/officeDocument/2006/relationships/slide" Target="/ppt/slides/slide12.xml" Id="R107e6decf03e4f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c0f6a20bae44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382ceb82cd4023" /><Relationship Type="http://schemas.openxmlformats.org/officeDocument/2006/relationships/notesMaster" Target="/ppt/notesMasters/notesMaster1.xml" Id="R4ca7b6e7e3ec4b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e98407d96f4b71" /><Relationship Type="http://schemas.openxmlformats.org/officeDocument/2006/relationships/notesMaster" Target="/ppt/notesMasters/notesMaster1.xml" Id="R721f197c938346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ee251897354529" /><Relationship Type="http://schemas.openxmlformats.org/officeDocument/2006/relationships/notesMaster" Target="/ppt/notesMasters/notesMaster1.xml" Id="Rafac65712ba44a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0d541214234fc5" /><Relationship Type="http://schemas.openxmlformats.org/officeDocument/2006/relationships/notesMaster" Target="/ppt/notesMasters/notesMaster1.xml" Id="Rac8326748b8241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ebede9983d446b" /><Relationship Type="http://schemas.openxmlformats.org/officeDocument/2006/relationships/notesMaster" Target="/ppt/notesMasters/notesMaster1.xml" Id="R6a755ff2a09c45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415ac4a94d4f74" /><Relationship Type="http://schemas.openxmlformats.org/officeDocument/2006/relationships/notesMaster" Target="/ppt/notesMasters/notesMaster1.xml" Id="R6fe2f3d2db7847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b1fb3ee5fc4949" /><Relationship Type="http://schemas.openxmlformats.org/officeDocument/2006/relationships/notesMaster" Target="/ppt/notesMasters/notesMaster1.xml" Id="Ra56fc2cb6cfb4a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c137bf264e455e" /><Relationship Type="http://schemas.openxmlformats.org/officeDocument/2006/relationships/notesMaster" Target="/ppt/notesMasters/notesMaster1.xml" Id="R42057d55f6124e8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4a5ed46df44f43" /><Relationship Type="http://schemas.openxmlformats.org/officeDocument/2006/relationships/notesMaster" Target="/ppt/notesMasters/notesMaster1.xml" Id="Raa932f28199047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5e348d95824bf8" /><Relationship Type="http://schemas.openxmlformats.org/officeDocument/2006/relationships/notesMaster" Target="/ppt/notesMasters/notesMaster1.xml" Id="Rce4803358a664d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83cb291fad4673" /><Relationship Type="http://schemas.openxmlformats.org/officeDocument/2006/relationships/notesMaster" Target="/ppt/notesMasters/notesMaster1.xml" Id="R6377e395c8794aa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1ae4214dbe4bf4" /><Relationship Type="http://schemas.openxmlformats.org/officeDocument/2006/relationships/notesMaster" Target="/ppt/notesMasters/notesMaster1.xml" Id="R67c6d14a1eac49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students and introduce the series without defining lostness yet. Let the title create the question the lesson will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Shield/neocities-fireprooofcommentaries/rc3/09_Youth_Resources/Found/Promotion/Source/Found-Facebook-Promo-Background-v1.png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the question and allow a few seconds of silence. Invite two or three first reactions. Do not ask students to identify themselves publicly as saved or lost.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Shield/neocities-fireprooofcommentaries/rc3/09_Youth_Resources/Found/Video_Plans/Session_01_Assets/Found-01-Comfortable-in-the-Wrong-Town-Storyboard-v1.png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 the map with student answers. Honor the real desire beneath each response. Then press gently: good gifts can point beyond themselves, but none can replace the God for whom human life was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Tell or play the Comfortable in the Wrong Town illustration. Keep the town attractive and the friendships genuine. The point is unrecognized direction, not that ordinary human gifts are sinister.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Shield/neocities-fireprooofcommentaries/rc3/09_Youth_Resources/Found/Video_Plans/Found-01-Illustrative-Video-Plan.md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Shield/neocities-fireprooofcommentaries/rc3/09_Youth_Resources/Found/Video_Plans/Session_01_Assets/Found-01-Comfortable-in-the-Wrong-Town-Storyboard-v1.png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 slowly. Clarify that the Bible's language of lostness describes relationship and direction, not diminished human value.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Shield/neocities-fireprooofcommentaries/rc3/09_Youth_Resources/Found/Student_Handouts/PNG_Masters/Found-01-Youth-Handout-PNG-Master-v1.png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or summarize Luke 15. Ask what each person or object adds. Emphasize: the sheep wanders, the coin retains value, the younger son chooses estrangement, and the older son is near the house without knowing the father.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Shield/neocities-fireprooofcommentaries/rc3/09_Youth_Resources/Found/Student_Handouts/PNG_Masters/Found-01-Youth-Handout-PNG-Master-v1.png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Contrast both sons. A person may be rebellious or respectable, distant or religiously familiar. Present comfort is not the measure of whether someone belongs to God in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Shield/neocities-fireprooofcommentaries/rc3/09_Youth_Resources/Found/Video_Plans/Session_01_Assets/Found-01-Comfortable-in-the-Wrong-Town-Storyboard-v1.png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Protect human dignity here. Lostness names broken place and relationship; it does not erase worth. The sheep and coin are valuable to the one who searches.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Shield/neocities-fireprooofcommentaries/rc3/09_Youth_Resources/Found/Visual_Theology/Found-01-Visual-Theology.png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older son as a sober warning without assuming which students are saved. Church attendance and Christian familiarity are good gifts, but proximity is not the same as union with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Shield/neocities-fireprooofcommentaries/rc3/09_Youth_Resources/Found/Visual_Theology/Found-01-Visual-Theology.png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the movement in Ephesians 2. Keep Christ as the acting center: He seeks and saves the lost; His blood brings the far-off near; in Him strangers become members of God's household.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Shield/neocities-fireprooofcommentaries/rc3/09_Youth_Resources/Found/Student_Handouts/PNG_Masters/Found-01-Youth-Handout-PNG-Master-v1.png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questions according to time. Helpful follow-ups: Which kinds of belonging can be good without being enough? What can make life away from God feel normal? Trace seek, save, bring near, and make family.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Explain the seven-day belonging audit. Close in prayer. Offer a private conversation without pressure, public identification, or automatic reassurance.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Shield/neocities-fireprooofcommentaries/rc3/09_Youth_Resources/Found/Leader_Guides/RC3-Found-Leader-01-WhatDoesItMeanToBeLost.pdf</a:t>
            </a:r>
          </a:p>
          <a:p xmlns:a="http://schemas.openxmlformats.org/drawingml/2006/main">
            <a:r>
              <a:t>- /Volumes/T7 Shield/neocities-fireprooofcommentaries/rc3/09_Youth_Resources/Found/Student_Handouts/PNG_Masters/Found-01-Youth-Handout-PNG-Master-v1.png</a:t>
            </a:r>
          </a:p>
          <a:p xmlns:a="http://schemas.openxmlformats.org/drawingml/2006/main">
            <a:r>
              <a:t>- /Volumes/T7 Shield/neocities-fireprooofcommentaries/rc3/09_Youth_Resources/Found/Promotion/Source/Found-Facebook-Promo-Background-v1.png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49c92e4d2e4d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fc4254e69446de" /><Relationship Type="http://schemas.openxmlformats.org/officeDocument/2006/relationships/slideLayout" Target="/ppt/slideLayouts/slideLayout1.xml" Id="R4990fa8b75404b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90fa8b75404b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015ab4e9e4515" /><Relationship Type="http://schemas.openxmlformats.org/officeDocument/2006/relationships/image" Target="/ppt/media/image.png" Id="R7ef16306d0d34ae3" /><Relationship Type="http://schemas.openxmlformats.org/officeDocument/2006/relationships/notesSlide" Target="/ppt/notesSlides/notesSlide1.xml" Id="R5c3f7518426b43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9dcda791f40db" /><Relationship Type="http://schemas.openxmlformats.org/officeDocument/2006/relationships/image" Target="/ppt/media/image2.png" Id="R9167d190b0054497" /><Relationship Type="http://schemas.openxmlformats.org/officeDocument/2006/relationships/notesSlide" Target="/ppt/notesSlides/notesSlide2.xml" Id="R0f60f3bee56c41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a68b778b94c06" /><Relationship Type="http://schemas.openxmlformats.org/officeDocument/2006/relationships/notesSlide" Target="/ppt/notesSlides/notesSlide3.xml" Id="Rdd98e8c295b943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47c3300bd493e" /><Relationship Type="http://schemas.openxmlformats.org/officeDocument/2006/relationships/image" Target="/ppt/media/image3.png" Id="R414a567fbeee4ad3" /><Relationship Type="http://schemas.openxmlformats.org/officeDocument/2006/relationships/notesSlide" Target="/ppt/notesSlides/notesSlide4.xml" Id="R9b0d7ba4d8464c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369f54702495e" /><Relationship Type="http://schemas.openxmlformats.org/officeDocument/2006/relationships/image" Target="/ppt/media/image4.png" Id="R5b6e45dbca6a4111" /><Relationship Type="http://schemas.openxmlformats.org/officeDocument/2006/relationships/notesSlide" Target="/ppt/notesSlides/notesSlide5.xml" Id="R9316d3b74a464b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e420b15974fdf" /><Relationship Type="http://schemas.openxmlformats.org/officeDocument/2006/relationships/notesSlide" Target="/ppt/notesSlides/notesSlide6.xml" Id="Rfade4f3c7a5141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0ce14c37f468d" /><Relationship Type="http://schemas.openxmlformats.org/officeDocument/2006/relationships/image" Target="/ppt/media/image5.png" Id="R47824a598ab9441d" /><Relationship Type="http://schemas.openxmlformats.org/officeDocument/2006/relationships/notesSlide" Target="/ppt/notesSlides/notesSlide7.xml" Id="R92a2c7655db544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d4609d763349e7" /><Relationship Type="http://schemas.openxmlformats.org/officeDocument/2006/relationships/image" Target="/ppt/media/image6.png" Id="R1ff267950fa84dab" /><Relationship Type="http://schemas.openxmlformats.org/officeDocument/2006/relationships/notesSlide" Target="/ppt/notesSlides/notesSlide8.xml" Id="R4169f98921bd46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b135efa0047e3" /><Relationship Type="http://schemas.openxmlformats.org/officeDocument/2006/relationships/image" Target="/ppt/media/image7.png" Id="Rbab061f9c294407d" /><Relationship Type="http://schemas.openxmlformats.org/officeDocument/2006/relationships/notesSlide" Target="/ppt/notesSlides/notesSlide9.xml" Id="Rb32e13c852dd47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55260a1fd43b1" /><Relationship Type="http://schemas.openxmlformats.org/officeDocument/2006/relationships/image" Target="/ppt/media/image8.png" Id="Reb2309245ce64f98" /><Relationship Type="http://schemas.openxmlformats.org/officeDocument/2006/relationships/notesSlide" Target="/ppt/notesSlides/notesSlide10.xml" Id="R2a918db454a84c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83f4f2aab44cfa" /><Relationship Type="http://schemas.openxmlformats.org/officeDocument/2006/relationships/notesSlide" Target="/ppt/notesSlides/notesSlide11.xml" Id="Rc714731a5d9b4f6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cd4d5eea2483f" /><Relationship Type="http://schemas.openxmlformats.org/officeDocument/2006/relationships/image" Target="/ppt/media/image9.png" Id="R50409926c8054371" /><Relationship Type="http://schemas.openxmlformats.org/officeDocument/2006/relationships/notesSlide" Target="/ppt/notesSlides/notesSlide12.xml" Id="Rcc9ee0b9c51e473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16306d0d34ae3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12F49-59E8-42A7-AA45-E472E2DA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4C38C-A7E3-4D82-8B38-21BCB4C0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1437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41631">
                  <a:alpha val="98000"/>
                </a:srgbClr>
              </a:gs>
              <a:gs pos="72000">
                <a:srgbClr val="041631">
                  <a:alpha val="82000"/>
                </a:srgbClr>
              </a:gs>
              <a:gs pos="100000">
                <a:srgbClr val="041631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03924-D5A9-4CBA-AC6A-E9F1268D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255BD-C222-4188-986A-BCD6708C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4953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400" b="1" i="0">
                <a:solidFill>
                  <a:srgbClr val="FAF4E6"/>
                </a:solidFill>
              </a:defRPr>
            </a:pPr>
            <a:r>
              <a:rPr sz="540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972C14-9255-4136-8031-A4DA211A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E9AA2F"/>
                </a:solidFill>
              </a:defRPr>
            </a:pPr>
            <a:r>
              <a:rPr sz="2025" b="1" i="0">
                <a:solidFill>
                  <a:srgbClr val="E9AA2F"/>
                </a:solidFill>
              </a:rPr>
              <a:t>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649761-0537-4361-9A77-4154C42F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096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WHAT DOES IT MEAN</a:t>
            </a:r>
          </a:p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TO BE LOST?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98367-251B-4F4E-B7BD-661F5D87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8DC4B4-077B-4ED9-B485-41AB1F44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 i="1">
                <a:solidFill>
                  <a:srgbClr val="FAF4E6"/>
                </a:solidFill>
              </a:defRPr>
            </a:pPr>
            <a:r>
              <a:rPr sz="1950" b="0" i="1">
                <a:solidFill>
                  <a:srgbClr val="FAF4E6"/>
                </a:solidFill>
              </a:rPr>
              <a:t>Looking for Belonging Without</a:t>
            </a:r>
          </a:p>
          <a:p xmlns:a="http://schemas.openxmlformats.org/drawingml/2006/main">
            <a:pPr algn="l">
              <a:defRPr sz="1950" b="0" i="1">
                <a:solidFill>
                  <a:srgbClr val="FAF4E6"/>
                </a:solidFill>
              </a:defRPr>
            </a:pPr>
            <a:r>
              <a:rPr sz="1950" b="0" i="1">
                <a:solidFill>
                  <a:srgbClr val="FAF4E6"/>
                </a:solidFill>
              </a:rPr>
              <a:t>Knowing Where Home 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B42B3-ED07-49B2-B2FC-A2A7A05C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76570014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67d190b005449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0422D-A420-4A07-975D-4B298B84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5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E9777-4607-410F-8CE0-E86BD576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066800"/>
            <a:ext cx="10439400" cy="409575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061B46">
              <a:alpha val="84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EBD84-3CCE-4738-97FD-9F9B4C78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5811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7D989"/>
                </a:solidFill>
              </a:defRPr>
            </a:pPr>
            <a:r>
              <a:rPr sz="2850" b="1" i="0">
                <a:solidFill>
                  <a:srgbClr val="F7D989"/>
                </a:solidFill>
              </a:rPr>
              <a:t>CAN SOMEONE FEEL AT HOME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51A07D-81DE-42AA-BC47-53C34EF1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47900"/>
            <a:ext cx="9525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875" b="1" i="0">
                <a:solidFill>
                  <a:srgbClr val="FFFFFF"/>
                </a:solidFill>
              </a:defRPr>
            </a:pPr>
            <a:r>
              <a:rPr sz="4875" b="1" i="0">
                <a:solidFill>
                  <a:srgbClr val="FFFFFF"/>
                </a:solidFill>
              </a:rPr>
              <a:t>AND STILL BE LOST?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8859A8-4D7B-4107-B9F2-ED708816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54330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0" i="1">
                <a:solidFill>
                  <a:srgbClr val="FAF4E6"/>
                </a:solidFill>
              </a:defRPr>
            </a:pPr>
            <a:r>
              <a:rPr sz="1875" b="0" i="1">
                <a:solidFill>
                  <a:srgbClr val="FAF4E6"/>
                </a:solidFill>
              </a:rPr>
              <a:t>Don’t answer too quickly.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171F0-E37C-45AC-8FA8-039D5A3D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F6829-D963-47B4-8D29-34D2CB1B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BBE57-D011-46A0-A9A9-415999BD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549665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813EF5-2E1D-4A80-A7A5-89DF760D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633A"/>
                </a:solidFill>
              </a:defRPr>
            </a:pPr>
            <a:r>
              <a:rPr sz="112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26CFBC-F460-4943-AEF8-BB85EAA0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3400"/>
            <a:ext cx="552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1735"/>
                </a:solidFill>
              </a:defRPr>
            </a:pPr>
            <a:r>
              <a:rPr sz="3000" b="1" i="0">
                <a:solidFill>
                  <a:srgbClr val="0B1735"/>
                </a:solidFill>
              </a:rPr>
              <a:t>Where do I belong?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EF13C-5AD7-4E4B-97A3-5F681067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2395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C4A63"/>
                </a:solidFill>
              </a:defRPr>
            </a:pPr>
            <a:r>
              <a:rPr sz="1725" b="0" i="0">
                <a:solidFill>
                  <a:srgbClr val="3C4A63"/>
                </a:solidFill>
              </a:rPr>
              <a:t>Name the people, places, groups, and achievements that make someone feel known.</a:t>
            </a:r>
          </a:p>
        </p:txBody>
      </p:sp>
      <p:sp>
        <p:nvSpPr>
          <p:cNvPr id="4" name="belonging-center">
            <a:extLst xmlns:a="http://schemas.openxmlformats.org/drawingml/2006/main">
              <a:ext uri="{FF2B5EF4-FFF2-40B4-BE49-F238E27FC236}">
                <a16:creationId xmlns:a16="http://schemas.microsoft.com/office/drawing/2014/main" id="{1EB71DDF-E4F0-4D17-AFCF-3C35B727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076575"/>
            <a:ext cx="2571750" cy="1371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38100">
            <a:solidFill>
              <a:srgbClr val="E9AA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F2D9B-84A7-4748-AEC7-BF4A27535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238500"/>
            <a:ext cx="2095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WHERE DO</a:t>
            </a:r>
          </a:p>
          <a:p xmlns:a="http://schemas.openxmlformats.org/drawingml/2006/main">
            <a:pPr algn="ctr"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I BELONG?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F7360-F4AF-4188-B69C-26391924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52650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221A40-5D65-4B4B-9000-FC9B6C73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295525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FAMILY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4A33D-1301-4A5F-A79A-61E39641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809750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91DE7-5965-4207-A5F7-50DA2597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1952625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FRIENDS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2F7868-F32A-4DC3-A2FC-FD68966F8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809750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B6F68D-2EAA-4703-8426-2681D358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52625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26C73"/>
                </a:solidFill>
              </a:defRPr>
            </a:pPr>
            <a:r>
              <a:rPr sz="1575" b="1" i="0">
                <a:solidFill>
                  <a:srgbClr val="126C73"/>
                </a:solidFill>
              </a:rPr>
              <a:t>SCHOOL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D683B-8741-4E78-9A2F-4B4AB336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52650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9C6C57-C55A-41D7-BBC8-245E173D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295525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TEAMS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459D48-F97E-4AFD-8296-EE2F61AC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810125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F5AAE3-8D03-470F-B473-B409AFA5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95300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ONLINE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F04B2-7EC4-476C-8970-621B8ED6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191125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839CB-1ADC-44D7-9B90-D1B73057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33400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26C73"/>
                </a:solidFill>
              </a:defRPr>
            </a:pPr>
            <a:r>
              <a:rPr sz="1575" b="1" i="0">
                <a:solidFill>
                  <a:srgbClr val="126C73"/>
                </a:solidFill>
              </a:rPr>
              <a:t>INTERESTS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5F6B2-DEB2-4265-928D-DAEEB8AE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191125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439040-B12C-4B73-80FC-91307A83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33400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CHURCH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9EFD20-A0F4-4D6D-BF60-07148176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810125"/>
            <a:ext cx="18097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F03988-CBEC-4160-80D2-E6D7E22B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95300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ACHIEVEMENTS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2F6563-0A1C-4A8A-9646-4B39CFFE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24550"/>
            <a:ext cx="1005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633A"/>
                </a:solidFill>
              </a:defRPr>
            </a:pPr>
            <a:r>
              <a:rPr sz="1650" b="1" i="0">
                <a:solidFill>
                  <a:srgbClr val="0B633A"/>
                </a:solidFill>
              </a:rPr>
              <a:t>These can be real gifts. Can any of them finally tell us who we are and what life is for?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055432-9E81-4F8D-BF76-C4AB6E2B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4F9825-FEBC-4872-920E-2DEDDF37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709332-578B-402E-905C-44C6508E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0939732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a567fbeee4ad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D8824-3F07-4F1A-91F4-4D8FD6C5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A4B38-F2C6-44D3-9458-4B1B4028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5300"/>
            <a:ext cx="857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7D989"/>
                </a:solidFill>
              </a:defRPr>
            </a:pPr>
            <a:r>
              <a:rPr sz="1875" b="1" i="0">
                <a:solidFill>
                  <a:srgbClr val="F7D989"/>
                </a:solidFill>
              </a:rPr>
              <a:t>COMFORTABLE IN THE WRONG TOWN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FF6E94-9F01-4F38-AF03-FA4E138C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6858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A whole crowd can feel confident</a:t>
            </a:r>
          </a:p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and still be headed away from home.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AA59A-8517-40CC-8F26-BD1F4F56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53000"/>
            <a:ext cx="704850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061B46">
              <a:alpha val="88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756A7-A83F-488A-B4BA-7FCA544F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64389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Feeling at home is not the same as being home.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8BDA8-EE23-40A8-A5C1-BDAFD4C7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73238-21AB-4152-9C34-54257C10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5995D2-B54A-4F08-8391-908E4793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433871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e45dbca6a4111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DA5B9-1361-4D40-93AF-E502DEB7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E745E-0D51-492A-BF78-AC83559D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8580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C0D4B-8049-4121-AA37-26B4B358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33500"/>
            <a:ext cx="9810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Lostness is not a label</a:t>
            </a:r>
          </a:p>
          <a:p xmlns:a="http://schemas.openxmlformats.org/drawingml/2006/main"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for unusually bad people.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6BA93-15BF-4D10-8165-650B2B59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38475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F3744-54A9-440E-ADF8-5133E1A9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 i="0">
                <a:solidFill>
                  <a:srgbClr val="FAF4E6"/>
                </a:solidFill>
              </a:defRPr>
            </a:pPr>
            <a:r>
              <a:rPr sz="2925" b="1" i="0">
                <a:solidFill>
                  <a:srgbClr val="FAF4E6"/>
                </a:solidFill>
              </a:rPr>
              <a:t>It describes life apart from the God</a:t>
            </a:r>
          </a:p>
          <a:p xmlns:a="http://schemas.openxmlformats.org/drawingml/2006/main">
            <a:pPr algn="l">
              <a:defRPr sz="2925" b="1" i="0">
                <a:solidFill>
                  <a:srgbClr val="FAF4E6"/>
                </a:solidFill>
              </a:defRPr>
            </a:pPr>
            <a:r>
              <a:rPr sz="2925" b="1" i="0">
                <a:solidFill>
                  <a:srgbClr val="FAF4E6"/>
                </a:solidFill>
              </a:rPr>
              <a:t>for whom human life was made.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44A2A-6979-4B6C-8948-20BFCCCA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971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C8D2E4"/>
                </a:solidFill>
              </a:defRPr>
            </a:pPr>
            <a:r>
              <a:rPr sz="1875" b="0" i="0">
                <a:solidFill>
                  <a:srgbClr val="C8D2E4"/>
                </a:solidFill>
              </a:rPr>
              <a:t>A person may look moral, religious, confident, and unaware—and still be far from God.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D903D6-634E-4787-AA5E-E202C21C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0AC7C-A03A-48E7-9521-8EA49F550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C14CE4-49D9-4134-800B-DA6E4E88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677333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4DA863-7F1A-462D-B691-7F952555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E9AA2F"/>
                </a:solidFill>
              </a:defRPr>
            </a:pPr>
            <a:r>
              <a:rPr sz="1200" b="1" i="0">
                <a:solidFill>
                  <a:srgbClr val="E9AA2F"/>
                </a:solidFill>
              </a:rPr>
              <a:t>LUKE 15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137D6-417A-4403-8365-441219D2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666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1735"/>
                </a:solidFill>
              </a:defRPr>
            </a:pPr>
            <a:r>
              <a:rPr sz="3000" b="1" i="0">
                <a:solidFill>
                  <a:srgbClr val="0B1735"/>
                </a:solidFill>
              </a:rPr>
              <a:t>Four windows into lostness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CCFCF9-5264-480C-A5F6-AE3FDA33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049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3C4A63"/>
                </a:solidFill>
              </a:defRPr>
            </a:pPr>
            <a:r>
              <a:rPr sz="1650" b="0" i="0">
                <a:solidFill>
                  <a:srgbClr val="3C4A63"/>
                </a:solidFill>
              </a:rPr>
              <a:t>Each picture shows something different about what it means to be lost.</a:t>
            </a:r>
          </a:p>
        </p:txBody>
      </p:sp>
      <p:sp>
        <p:nvSpPr>
          <p:cNvPr id="4" name="window-1">
            <a:extLst xmlns:a="http://schemas.openxmlformats.org/drawingml/2006/main">
              <a:ext uri="{FF2B5EF4-FFF2-40B4-BE49-F238E27FC236}">
                <a16:creationId xmlns:a16="http://schemas.microsoft.com/office/drawing/2014/main" id="{2ECA145A-8BD2-4564-A289-DF4D7310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5429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EBDFD-5580-41BA-BE60-9B822F192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7239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E7C3E-5DED-427F-A3B4-2F408733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0764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633A"/>
                </a:solidFill>
              </a:defRPr>
            </a:pPr>
            <a:r>
              <a:rPr sz="1800" b="1" i="0">
                <a:solidFill>
                  <a:srgbClr val="0B633A"/>
                </a:solidFill>
              </a:rPr>
              <a:t>SHEEP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23474-1B63-477F-89F6-B5DA2F09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8602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735"/>
                </a:solidFill>
              </a:defRPr>
            </a:pPr>
            <a:r>
              <a:rPr sz="1650" b="0" i="0">
                <a:solidFill>
                  <a:srgbClr val="0B1735"/>
                </a:solidFill>
              </a:rPr>
              <a:t>wandering and helplessness</a:t>
            </a:r>
          </a:p>
        </p:txBody>
      </p:sp>
      <p:sp>
        <p:nvSpPr>
          <p:cNvPr id="8" name="window-2">
            <a:extLst xmlns:a="http://schemas.openxmlformats.org/drawingml/2006/main">
              <a:ext uri="{FF2B5EF4-FFF2-40B4-BE49-F238E27FC236}">
                <a16:creationId xmlns:a16="http://schemas.microsoft.com/office/drawing/2014/main" id="{78330913-4AC5-4B60-BCDE-BD28F7E4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09750"/>
            <a:ext cx="5429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8C0048-FA08-4EF0-9362-709CB1C6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95500"/>
            <a:ext cx="7239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6FD93-EEC2-414D-B99B-9260493B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0764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COIN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0EA455-DC44-4B31-B594-C9D9FF63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48602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735"/>
                </a:solidFill>
              </a:defRPr>
            </a:pPr>
            <a:r>
              <a:rPr sz="1650" b="0" i="0">
                <a:solidFill>
                  <a:srgbClr val="0B1735"/>
                </a:solidFill>
              </a:rPr>
              <a:t>valuable but out of place</a:t>
            </a:r>
          </a:p>
        </p:txBody>
      </p:sp>
      <p:sp>
        <p:nvSpPr>
          <p:cNvPr id="12" name="window-3">
            <a:extLst xmlns:a="http://schemas.openxmlformats.org/drawingml/2006/main">
              <a:ext uri="{FF2B5EF4-FFF2-40B4-BE49-F238E27FC236}">
                <a16:creationId xmlns:a16="http://schemas.microsoft.com/office/drawing/2014/main" id="{A081B4E5-3B72-407C-BADA-0D342837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14750"/>
            <a:ext cx="5429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F94A9-F127-41AC-9DCB-46690B91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00500"/>
            <a:ext cx="7239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C5AB44-B1BC-4BAA-B775-EEBB186C1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814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68B2C"/>
                </a:solidFill>
              </a:defRPr>
            </a:pPr>
            <a:r>
              <a:rPr sz="1800" b="1" i="0">
                <a:solidFill>
                  <a:srgbClr val="F68B2C"/>
                </a:solidFill>
              </a:rPr>
              <a:t>YOUNGER 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DA3BB-AA14-4F15-B0D7-B51ED8F6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9102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735"/>
                </a:solidFill>
              </a:defRPr>
            </a:pPr>
            <a:r>
              <a:rPr sz="1650" b="0" i="0">
                <a:solidFill>
                  <a:srgbClr val="0B1735"/>
                </a:solidFill>
              </a:rPr>
              <a:t>chosen estrangement</a:t>
            </a:r>
          </a:p>
        </p:txBody>
      </p:sp>
      <p:sp>
        <p:nvSpPr>
          <p:cNvPr id="16" name="window-4">
            <a:extLst xmlns:a="http://schemas.openxmlformats.org/drawingml/2006/main">
              <a:ext uri="{FF2B5EF4-FFF2-40B4-BE49-F238E27FC236}">
                <a16:creationId xmlns:a16="http://schemas.microsoft.com/office/drawing/2014/main" id="{74747688-F26C-45EA-AFF0-47229265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542925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BA617-0E87-4CCB-ABFB-DF619A3C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00500"/>
            <a:ext cx="7239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CD7E3-6655-427B-AB09-6549E96C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9814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512A7A"/>
                </a:solidFill>
              </a:defRPr>
            </a:pPr>
            <a:r>
              <a:rPr sz="1800" b="1" i="0">
                <a:solidFill>
                  <a:srgbClr val="512A7A"/>
                </a:solidFill>
              </a:rPr>
              <a:t>OLDER SON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4AD6EF-6BDB-4812-B1C9-D1692966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39102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735"/>
                </a:solidFill>
              </a:defRPr>
            </a:pPr>
            <a:r>
              <a:rPr sz="1650" b="0" i="0">
                <a:solidFill>
                  <a:srgbClr val="0B1735"/>
                </a:solidFill>
              </a:rPr>
              <a:t>near the house, far from the father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4E3144-F464-4050-A7CB-A274B757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9750"/>
            <a:ext cx="876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1">
                <a:solidFill>
                  <a:srgbClr val="061B46"/>
                </a:solidFill>
              </a:defRPr>
            </a:pPr>
            <a:r>
              <a:rPr sz="2025" b="1" i="1">
                <a:solidFill>
                  <a:srgbClr val="061B46"/>
                </a:solidFill>
              </a:rPr>
              <a:t>“...was dead, and is alive again; he was lost, and is found.”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F38E41-64BA-4EAB-9F90-DDF6E39C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2D2489-B660-4627-B2DB-9BAC52B2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4B25CA-77B9-49E8-8DE5-ECF71904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3484286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824a598ab9441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CA0EED-CD47-42D1-83ED-122FF741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7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EBACA-9F9C-4052-A1DB-7EBF24CD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41631">
                  <a:alpha val="96000"/>
                </a:srgbClr>
              </a:gs>
              <a:gs pos="75000">
                <a:srgbClr val="041631">
                  <a:alpha val="80000"/>
                </a:srgbClr>
              </a:gs>
              <a:gs pos="100000">
                <a:srgbClr val="041631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15233A-C7AD-4B51-8693-4374503B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68B2C"/>
                </a:solidFill>
              </a:defRPr>
            </a:pPr>
            <a:r>
              <a:rPr sz="1350" b="1" i="0">
                <a:solidFill>
                  <a:srgbClr val="F68B2C"/>
                </a:solidFill>
              </a:rPr>
              <a:t>TRUTH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3AA66C-E9DB-4524-9B41-B92831AE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810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75" b="1" i="0">
                <a:solidFill>
                  <a:srgbClr val="FFFFFF"/>
                </a:solidFill>
              </a:defRPr>
            </a:pPr>
            <a:r>
              <a:rPr sz="3975" b="1" i="0">
                <a:solidFill>
                  <a:srgbClr val="FFFFFF"/>
                </a:solidFill>
              </a:rPr>
              <a:t>Lostness may</a:t>
            </a:r>
          </a:p>
          <a:p xmlns:a="http://schemas.openxmlformats.org/drawingml/2006/main">
            <a:pPr algn="l">
              <a:defRPr sz="3975" b="1" i="0">
                <a:solidFill>
                  <a:srgbClr val="FFFFFF"/>
                </a:solidFill>
              </a:defRPr>
            </a:pPr>
            <a:r>
              <a:rPr sz="3975" b="1" i="0">
                <a:solidFill>
                  <a:srgbClr val="FFFFFF"/>
                </a:solidFill>
              </a:rPr>
              <a:t>feel normal.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6A287-ED94-443E-BE75-7289BC7D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5429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The younger son chose the far country.</a:t>
            </a:r>
          </a:p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The older son stayed nearby—yet neither</a:t>
            </a:r>
          </a:p>
          <a:p xmlns:a="http://schemas.openxmlformats.org/drawingml/2006/main">
            <a:pPr algn="l">
              <a:defRPr sz="2025" b="0" i="0">
                <a:solidFill>
                  <a:srgbClr val="FAF4E6"/>
                </a:solidFill>
              </a:defRPr>
            </a:pPr>
            <a:r>
              <a:rPr sz="2025" b="0" i="0">
                <a:solidFill>
                  <a:srgbClr val="FAF4E6"/>
                </a:solidFill>
              </a:rPr>
              <a:t>understood his father’s heart.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9D480B-D77C-41F3-AAC7-744EE47D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533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7D989"/>
                </a:solidFill>
              </a:defRPr>
            </a:pPr>
            <a:r>
              <a:rPr sz="2025" b="1" i="0">
                <a:solidFill>
                  <a:srgbClr val="F7D989"/>
                </a:solidFill>
              </a:rPr>
              <a:t>Feeling comfortable does not prove we are where we belong.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F0EC9-B844-433D-82A0-0C285AAB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4DFB1-1469-4F11-92A3-9DAE2290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4B5BB-6E0E-46DF-B956-047E9509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619942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267950fa84dab"/>
          <a:srcRect xmlns:a="http://schemas.openxmlformats.org/drawingml/2006/main" l="7265" t="0" r="72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200150"/>
            <a:ext cx="4762500" cy="3714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63B88-FDB7-45E8-9D75-1CD15159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009650"/>
            <a:ext cx="5143500" cy="4095750"/>
          </a:xfrm>
          <a:prstGeom xmlns:a="http://schemas.openxmlformats.org/drawingml/2006/main" prst="roundRect">
            <a:avLst>
              <a:gd name="adj" fmla="val 1860"/>
            </a:avLst>
          </a:prstGeom>
          <a:noFill xmlns:a="http://schemas.openxmlformats.org/drawingml/2006/main"/>
          <a:ln xmlns:a="http://schemas.openxmlformats.org/drawingml/2006/main" w="38100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0C2DE-D97F-4356-A273-C61733E7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TRUTH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E398DC-131E-47A4-8352-ED21EE77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619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Lost does not</a:t>
            </a:r>
          </a:p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mean worthless.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7C395-95FA-4208-8789-9C180B98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AF4E6"/>
                </a:solidFill>
              </a:defRPr>
            </a:pPr>
            <a:r>
              <a:rPr sz="2100" b="0" i="0">
                <a:solidFill>
                  <a:srgbClr val="FAF4E6"/>
                </a:solidFill>
              </a:rPr>
              <a:t>The sheep and coin retain their value while lost. They are known, sought, recovered, and celebrated.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E54D1-F062-4ECC-8F51-BF55A08C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5143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7D989"/>
                </a:solidFill>
              </a:defRPr>
            </a:pPr>
            <a:r>
              <a:rPr sz="1950" b="1" i="0">
                <a:solidFill>
                  <a:srgbClr val="F7D989"/>
                </a:solidFill>
              </a:rPr>
              <a:t>Jesus does not seek the lost because they are worthless.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7E257-78CB-4611-AC35-73BABFA6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F926F-5B2A-484F-A5C6-509F1048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2A086-3CFB-4A6B-8A38-BAD71EC0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660766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061f9c294407d"/>
          <a:srcRect xmlns:a="http://schemas.openxmlformats.org/drawingml/2006/main" l="8140" t="0" r="81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066800"/>
            <a:ext cx="5143500" cy="4095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6D79F-7DF1-4077-8DC4-8A6D28D1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876300"/>
            <a:ext cx="5524500" cy="4476750"/>
          </a:xfrm>
          <a:prstGeom xmlns:a="http://schemas.openxmlformats.org/drawingml/2006/main" prst="roundRect">
            <a:avLst>
              <a:gd name="adj" fmla="val 1702"/>
            </a:avLst>
          </a:prstGeom>
          <a:noFill xmlns:a="http://schemas.openxmlformats.org/drawingml/2006/main"/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1821B-D726-4701-9036-7BFC8305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12A7A"/>
                </a:solidFill>
              </a:defRPr>
            </a:pPr>
            <a:r>
              <a:rPr sz="1350" b="1" i="0">
                <a:solidFill>
                  <a:srgbClr val="512A7A"/>
                </a:solidFill>
              </a:rPr>
              <a:t>TRUTH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05FDC-27EB-4FC2-8383-81CCFC5F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00150"/>
            <a:ext cx="55245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Religious nearness</a:t>
            </a:r>
          </a:p>
          <a:p xmlns:a="http://schemas.openxmlformats.org/drawingml/2006/main">
            <a:pPr algn="l">
              <a:defRPr sz="3225" b="1" i="0">
                <a:solidFill>
                  <a:srgbClr val="0B1735"/>
                </a:solidFill>
              </a:defRPr>
            </a:pPr>
            <a:r>
              <a:rPr sz="3225" b="1" i="0">
                <a:solidFill>
                  <a:srgbClr val="0B1735"/>
                </a:solidFill>
              </a:rPr>
              <a:t>is not union with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402F4-5594-4455-8B72-8651EA3D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5143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35435C"/>
                </a:solidFill>
              </a:defRPr>
            </a:pPr>
            <a:r>
              <a:rPr sz="2025" b="0" i="0">
                <a:solidFill>
                  <a:srgbClr val="35435C"/>
                </a:solidFill>
              </a:rPr>
              <a:t>The older son remained near the house, but he did not understand or share the father’s heart.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23D1F6-88D7-4583-A0A8-3D21A8D9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2197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512A7A"/>
                </a:solidFill>
              </a:defRPr>
            </a:pPr>
            <a:r>
              <a:rPr sz="1950" b="1" i="0">
                <a:solidFill>
                  <a:srgbClr val="512A7A"/>
                </a:solidFill>
              </a:rPr>
              <a:t>Being near Christian things is not the same as belonging to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7A2D4-55EF-4460-9D5B-F3A231A2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1E07A-96B2-4741-9C49-ECC88195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011C1-33D5-4E9B-8160-C7B8821B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8344297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309245ce64f98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4CD99-3ACC-45E1-B947-89E5EF8A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E45D8-352F-4DBB-AF59-C3C107FB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E9AA2F"/>
                </a:solidFill>
              </a:defRPr>
            </a:pPr>
            <a:r>
              <a:rPr sz="1125" b="1" i="0">
                <a:solidFill>
                  <a:srgbClr val="E9AA2F"/>
                </a:solidFill>
              </a:rPr>
              <a:t>THE GOSPEL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B6B5D-301B-4F61-BC0C-9540296C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11163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Jesus came to bring the lost home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848F8-075E-4DFF-A890-F503262E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0A7A5-E11E-462A-A8C4-D2744EC8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095625"/>
            <a:ext cx="819150" cy="4191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F3907E-693D-451F-9EE8-076A2BA6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95625"/>
            <a:ext cx="819150" cy="4191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B1361-BC21-4563-BB44-715CD660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95625"/>
            <a:ext cx="819150" cy="4191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9525">
            <a:solidFill>
              <a:srgbClr val="F7D989"/>
            </a:solidFill>
            <a:prstDash val="solid"/>
          </a:ln>
        </p:spPr>
      </p:sp>
      <p:sp>
        <p:nvSpPr>
          <p:cNvPr id="9" name="gospel-stage-1">
            <a:extLst xmlns:a="http://schemas.openxmlformats.org/drawingml/2006/main">
              <a:ext uri="{FF2B5EF4-FFF2-40B4-BE49-F238E27FC236}">
                <a16:creationId xmlns:a16="http://schemas.microsoft.com/office/drawing/2014/main" id="{5F3C8195-2491-473E-B20F-5E9BE537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95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38100">
            <a:solidFill>
              <a:srgbClr val="512A7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CE311-3B1B-4CEF-9D06-37D51735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2324100"/>
            <a:ext cx="78105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BAAFBD-EF32-4E5F-BB54-7A153425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09925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FAR OFF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986E0-E5FB-40E9-ADFD-045FB752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7338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FAF4E6"/>
                </a:solidFill>
              </a:defRPr>
            </a:pPr>
            <a:r>
              <a:rPr sz="1500" b="0" i="0">
                <a:solidFill>
                  <a:srgbClr val="FAF4E6"/>
                </a:solidFill>
              </a:rPr>
              <a:t>without Christ</a:t>
            </a:r>
          </a:p>
        </p:txBody>
      </p:sp>
      <p:sp>
        <p:nvSpPr>
          <p:cNvPr id="13" name="gospel-stage-2">
            <a:extLst xmlns:a="http://schemas.openxmlformats.org/drawingml/2006/main">
              <a:ext uri="{FF2B5EF4-FFF2-40B4-BE49-F238E27FC236}">
                <a16:creationId xmlns:a16="http://schemas.microsoft.com/office/drawing/2014/main" id="{C20FA62E-9797-4EDE-9303-4E8E0D53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095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38100">
            <a:solidFill>
              <a:srgbClr val="F68B2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731D7-FDE5-4059-B037-258FB302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2324100"/>
            <a:ext cx="78105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55A0DB-BFE9-4274-B738-8917A7C2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209925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SOUGHT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121DD-C180-497C-9EB1-F1F8061B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37338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FAF4E6"/>
                </a:solidFill>
              </a:defRPr>
            </a:pPr>
            <a:r>
              <a:rPr sz="1500" b="0" i="0">
                <a:solidFill>
                  <a:srgbClr val="FAF4E6"/>
                </a:solidFill>
              </a:rPr>
              <a:t>Jesus seeks and saves</a:t>
            </a:r>
          </a:p>
        </p:txBody>
      </p:sp>
      <p:sp>
        <p:nvSpPr>
          <p:cNvPr id="17" name="gospel-stage-3">
            <a:extLst xmlns:a="http://schemas.openxmlformats.org/drawingml/2006/main">
              <a:ext uri="{FF2B5EF4-FFF2-40B4-BE49-F238E27FC236}">
                <a16:creationId xmlns:a16="http://schemas.microsoft.com/office/drawing/2014/main" id="{782B9952-C8BB-4D4A-AFE8-B25F9EFA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095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38100">
            <a:solidFill>
              <a:srgbClr val="126C7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F6DA2D-05CD-46C0-9F7E-3DF6C136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2324100"/>
            <a:ext cx="78105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17262D-F70A-4885-8606-E2F9FB00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209925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BROUGHT NEAR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7E4CFD-3BDA-494F-9EA6-1B9A950E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7338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FAF4E6"/>
                </a:solidFill>
              </a:defRPr>
            </a:pPr>
            <a:r>
              <a:rPr sz="1500" b="0" i="0">
                <a:solidFill>
                  <a:srgbClr val="FAF4E6"/>
                </a:solidFill>
              </a:rPr>
              <a:t>by the blood of Christ</a:t>
            </a:r>
          </a:p>
        </p:txBody>
      </p:sp>
      <p:sp>
        <p:nvSpPr>
          <p:cNvPr id="21" name="gospel-stage-4">
            <a:extLst xmlns:a="http://schemas.openxmlformats.org/drawingml/2006/main">
              <a:ext uri="{FF2B5EF4-FFF2-40B4-BE49-F238E27FC236}">
                <a16:creationId xmlns:a16="http://schemas.microsoft.com/office/drawing/2014/main" id="{81182A48-D36F-4341-92B5-28F07943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095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76E33A-B62D-4995-87E1-9BBFE2DF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2324100"/>
            <a:ext cx="78105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4D88E8-76C1-4232-B2BC-6B7FB8C0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209925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AT HOME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EFD66A-113B-4326-9808-862C1E33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733800"/>
            <a:ext cx="1924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FAF4E6"/>
                </a:solidFill>
              </a:defRPr>
            </a:pPr>
            <a:r>
              <a:rPr sz="1500" b="0" i="0">
                <a:solidFill>
                  <a:srgbClr val="FAF4E6"/>
                </a:solidFill>
              </a:rPr>
              <a:t>God’s household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EDF154-7099-4FC0-80C8-37453AA8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10150"/>
            <a:ext cx="9944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Christ does more than improve life in the far country. He seeks, saves, brings near, and makes strangers members of God’s household.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856972-2D54-4DA1-A49A-BE939978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000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EPHESIANS 2:12–13, 19  •  LUKE 19:10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875862-FD43-49D3-9982-1508CFFC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F9CFC6-DDED-4B98-AC2E-A55E7DCD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9183B4-C95D-47BB-96CC-BA95BC57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365744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83E62-418A-4300-AC55-08CCD15C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E9AA2F"/>
                </a:solidFill>
              </a:defRPr>
            </a:pPr>
            <a:r>
              <a:rPr sz="112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46AA5-1067-459E-ABC2-4BEFCD43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11163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Let’s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39CCC3-B342-414E-B92B-AE5A0035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471322-4384-4B2E-A68A-E7B0F934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0495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959E5-4311-4879-87E2-23B91964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49542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Where do teenagers most often look for belonging?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0D439-6EBA-413B-8F86-8B38BE58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5B014-F6BA-4738-9418-5C3B5FCE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1937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Why might a lost person not feel lost?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571D1-ADC0-4DF1-88C6-612B01B8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5285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0D6E8E-51E2-46D7-BD10-B2613D38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74332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How can someone stay near Christian things without knowing God?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4F84A-FB9C-4357-8666-D7506842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76800"/>
            <a:ext cx="685800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CC1356-24D0-42F9-8132-0BCDA96E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867275"/>
            <a:ext cx="9620250" cy="714375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What does Jesus do that the lost cannot do for themselves?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4E778C-A7D9-42F5-AF28-03EA2C25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029325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7D989"/>
                </a:solidFill>
              </a:defRPr>
            </a:pPr>
            <a:r>
              <a:rPr sz="1500" b="0" i="1">
                <a:solidFill>
                  <a:srgbClr val="F7D989"/>
                </a:solidFill>
              </a:rPr>
              <a:t>Listen honestly. Answer from Scripture. Leave room for questions.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BC54E4-1C93-4B16-8D2E-468C2C96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114BDF-CA7B-4921-B74D-262F173F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5E2FF8-28DE-44F4-9895-C4C333B6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99353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09926c8054371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054B7-0908-4538-A2A2-0422FAEB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0A1D1-923E-4F98-A56E-66D9BA06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"/>
            <a:ext cx="11087100" cy="300990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061B46">
              <a:alpha val="90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984AA-8F19-4184-8C44-56365687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81050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LUKE 19:10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4C7BD3-CFFE-43BA-8A8B-6B5A1134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1257300"/>
            <a:ext cx="98679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925" b="1" i="1">
                <a:solidFill>
                  <a:srgbClr val="FFFFFF"/>
                </a:solidFill>
              </a:defRPr>
            </a:pPr>
            <a:r>
              <a:rPr sz="2925" b="1" i="1">
                <a:solidFill>
                  <a:srgbClr val="FFFFFF"/>
                </a:solidFill>
              </a:rPr>
              <a:t>“For the Son of man is come</a:t>
            </a:r>
          </a:p>
          <a:p xmlns:a="http://schemas.openxmlformats.org/drawingml/2006/main">
            <a:pPr algn="ctr">
              <a:defRPr sz="2925" b="1" i="1">
                <a:solidFill>
                  <a:srgbClr val="FFFFFF"/>
                </a:solidFill>
              </a:defRPr>
            </a:pPr>
            <a:r>
              <a:rPr sz="2925" b="1" i="1">
                <a:solidFill>
                  <a:srgbClr val="FFFFFF"/>
                </a:solidFill>
              </a:rPr>
              <a:t>to seek and to save that which was lost.”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4BB37-6763-4EFB-9CCA-3DFDCD9BE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838450"/>
            <a:ext cx="885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Jesus came to seek the lost and bring them home to God.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88A6E-2C66-4AD1-AFBC-4585066F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52578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633A">
              <a:alpha val="90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38AB96-63AD-41C8-8F9E-BADA7E12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27C24-43F7-4640-BA97-F6788C50A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4572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Notice where you seek the answer to:</a:t>
            </a:r>
          </a:p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“Where do I belong?”</a:t>
            </a:r>
          </a:p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Bring one honest observation next week.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96CB03-F36C-435C-966F-0F324549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57625"/>
            <a:ext cx="52578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512A7A">
              <a:alpha val="90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CAC82-D807-432C-97CC-FFAC932A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957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77C4D-4C0C-41C7-9168-C0933ADA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14850"/>
            <a:ext cx="4572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FFFFF"/>
                </a:solidFill>
              </a:defRPr>
            </a:pPr>
            <a:r>
              <a:rPr sz="1650" b="0" i="0">
                <a:solidFill>
                  <a:srgbClr val="FFFFFF"/>
                </a:solidFill>
              </a:rPr>
              <a:t>If you wonder whether you belong to Christ, you do not have to answer publicly or pretend certainty. A leader will listen and open the Bible with you privately.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DF0AF-C79F-40D4-9D12-21CBC832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1426A3-29B5-415F-BAD1-53824C48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D864A-4DB4-463D-8CC6-46B62A2E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862558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2026-08-31T21:55:37.3200000Z</dcterms:created>
  <dcterms:modified xsi:type="dcterms:W3CDTF">2026-08-31T21:55:37.3200000Z</dcterms:modified>
</coreProperties>
</file>